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1"/>
  </p:notesMasterIdLst>
  <p:sldIdLst>
    <p:sldId id="256" r:id="rId2"/>
    <p:sldId id="259" r:id="rId3"/>
    <p:sldId id="258" r:id="rId4"/>
    <p:sldId id="257"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84" r:id="rId24"/>
    <p:sldId id="283" r:id="rId25"/>
    <p:sldId id="278" r:id="rId26"/>
    <p:sldId id="279" r:id="rId27"/>
    <p:sldId id="280" r:id="rId28"/>
    <p:sldId id="281" r:id="rId29"/>
    <p:sldId id="282" r:id="rId30"/>
  </p:sldIdLst>
  <p:sldSz cx="9144000" cy="5143500" type="screen16x9"/>
  <p:notesSz cx="6858000" cy="9144000"/>
  <p:embeddedFontLst>
    <p:embeddedFont>
      <p:font typeface="Lato" panose="020F0502020204030203" pitchFamily="34" charset="0"/>
      <p:regular r:id="rId32"/>
      <p:bold r:id="rId33"/>
      <p:italic r:id="rId34"/>
      <p:boldItalic r:id="rId35"/>
    </p:embeddedFont>
    <p:embeddedFont>
      <p:font typeface="Raleway" panose="020B0403030101060003" pitchFamily="34" charset="0"/>
      <p:regular r:id="rId36"/>
      <p:bold r:id="rId37"/>
      <p:italic r:id="rId38"/>
      <p:boldItalic r:id="rId39"/>
    </p:embeddedFont>
    <p:embeddedFont>
      <p:font typeface="Segoe UI" panose="020B0502040204020203"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144" y="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0.fntdata"/></Relationships>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b9a0b07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b9a0b07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d251bb473_0_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d251bb473_0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24cb5feee1e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24cb5feee1e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4cb5feee1e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4cb5feee1e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4cb5feee1e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4cb5feee1e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24cb5feee1e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24cb5feee1e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4cb5feee1e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4cb5feee1e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4cb5feee1e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4cb5feee1e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4cb5feee1e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4cb5feee1e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e965474a9_3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e965474a9_3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cb9a0b074_1_1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cb9a0b074_1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d251bb473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d251bb473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cb9a0b074_1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cb9a0b074_1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24cb5feee1e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24cb5feee1e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24cb5feee1e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24cb5feee1e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cb9a0b074_1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cb9a0b074_1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4cb5feee1e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24cb5feee1e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24cb5feee1e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24cb5feee1e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4cb5feee1e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24cb5feee1e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4cb5feee1e_0_1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24cb5feee1e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72363054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72363054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5b15f0a3_5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5b15f0a3_5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4cb5feee1e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4cb5feee1e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24cb5feee1e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24cb5feee1e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4cb5feee1e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24cb5feee1e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4cb5feee1e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4cb5feee1e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4cb5feee1e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4cb5feee1e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rtl="0">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4800"/>
              <a:buNone/>
              <a:defRPr sz="4800">
                <a:solidFill>
                  <a:schemeClr val="lt1"/>
                </a:solidFill>
              </a:defRPr>
            </a:lvl1pPr>
            <a:lvl2pPr lvl="1" algn="ctr" rtl="0">
              <a:spcBef>
                <a:spcPts val="0"/>
              </a:spcBef>
              <a:spcAft>
                <a:spcPts val="0"/>
              </a:spcAft>
              <a:buClr>
                <a:schemeClr val="lt1"/>
              </a:buClr>
              <a:buSzPts val="4800"/>
              <a:buNone/>
              <a:defRPr sz="4800">
                <a:solidFill>
                  <a:schemeClr val="lt1"/>
                </a:solidFill>
              </a:defRPr>
            </a:lvl2pPr>
            <a:lvl3pPr lvl="2" algn="ctr" rtl="0">
              <a:spcBef>
                <a:spcPts val="0"/>
              </a:spcBef>
              <a:spcAft>
                <a:spcPts val="0"/>
              </a:spcAft>
              <a:buClr>
                <a:schemeClr val="lt1"/>
              </a:buClr>
              <a:buSzPts val="4800"/>
              <a:buNone/>
              <a:defRPr sz="4800">
                <a:solidFill>
                  <a:schemeClr val="lt1"/>
                </a:solidFill>
              </a:defRPr>
            </a:lvl3pPr>
            <a:lvl4pPr lvl="3" algn="ctr" rtl="0">
              <a:spcBef>
                <a:spcPts val="0"/>
              </a:spcBef>
              <a:spcAft>
                <a:spcPts val="0"/>
              </a:spcAft>
              <a:buClr>
                <a:schemeClr val="lt1"/>
              </a:buClr>
              <a:buSzPts val="4800"/>
              <a:buNone/>
              <a:defRPr sz="4800">
                <a:solidFill>
                  <a:schemeClr val="lt1"/>
                </a:solidFill>
              </a:defRPr>
            </a:lvl4pPr>
            <a:lvl5pPr lvl="4" algn="ctr" rtl="0">
              <a:spcBef>
                <a:spcPts val="0"/>
              </a:spcBef>
              <a:spcAft>
                <a:spcPts val="0"/>
              </a:spcAft>
              <a:buClr>
                <a:schemeClr val="lt1"/>
              </a:buClr>
              <a:buSzPts val="4800"/>
              <a:buNone/>
              <a:defRPr sz="4800">
                <a:solidFill>
                  <a:schemeClr val="lt1"/>
                </a:solidFill>
              </a:defRPr>
            </a:lvl5pPr>
            <a:lvl6pPr lvl="5" algn="ctr" rtl="0">
              <a:spcBef>
                <a:spcPts val="0"/>
              </a:spcBef>
              <a:spcAft>
                <a:spcPts val="0"/>
              </a:spcAft>
              <a:buClr>
                <a:schemeClr val="lt1"/>
              </a:buClr>
              <a:buSzPts val="4800"/>
              <a:buNone/>
              <a:defRPr sz="4800">
                <a:solidFill>
                  <a:schemeClr val="lt1"/>
                </a:solidFill>
              </a:defRPr>
            </a:lvl6pPr>
            <a:lvl7pPr lvl="6" algn="ctr" rtl="0">
              <a:spcBef>
                <a:spcPts val="0"/>
              </a:spcBef>
              <a:spcAft>
                <a:spcPts val="0"/>
              </a:spcAft>
              <a:buClr>
                <a:schemeClr val="lt1"/>
              </a:buClr>
              <a:buSzPts val="4800"/>
              <a:buNone/>
              <a:defRPr sz="4800">
                <a:solidFill>
                  <a:schemeClr val="lt1"/>
                </a:solidFill>
              </a:defRPr>
            </a:lvl7pPr>
            <a:lvl8pPr lvl="7" algn="ctr" rtl="0">
              <a:spcBef>
                <a:spcPts val="0"/>
              </a:spcBef>
              <a:spcAft>
                <a:spcPts val="0"/>
              </a:spcAft>
              <a:buClr>
                <a:schemeClr val="lt1"/>
              </a:buClr>
              <a:buSzPts val="4800"/>
              <a:buNone/>
              <a:defRPr sz="4800">
                <a:solidFill>
                  <a:schemeClr val="lt1"/>
                </a:solidFill>
              </a:defRPr>
            </a:lvl8pPr>
            <a:lvl9pPr lvl="8" algn="ctr" rtl="0">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rgbClr val="353535"/>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3600"/>
              <a:buNone/>
              <a:defRPr sz="3600">
                <a:solidFill>
                  <a:schemeClr val="dk1"/>
                </a:solidFill>
              </a:defRPr>
            </a:lvl1pPr>
            <a:lvl2pPr lvl="1" algn="ctr" rtl="0">
              <a:spcBef>
                <a:spcPts val="0"/>
              </a:spcBef>
              <a:spcAft>
                <a:spcPts val="0"/>
              </a:spcAft>
              <a:buClr>
                <a:schemeClr val="dk1"/>
              </a:buClr>
              <a:buSzPts val="3600"/>
              <a:buNone/>
              <a:defRPr sz="3600">
                <a:solidFill>
                  <a:schemeClr val="dk1"/>
                </a:solidFill>
              </a:defRPr>
            </a:lvl2pPr>
            <a:lvl3pPr lvl="2" algn="ctr" rtl="0">
              <a:spcBef>
                <a:spcPts val="0"/>
              </a:spcBef>
              <a:spcAft>
                <a:spcPts val="0"/>
              </a:spcAft>
              <a:buClr>
                <a:schemeClr val="dk1"/>
              </a:buClr>
              <a:buSzPts val="3600"/>
              <a:buNone/>
              <a:defRPr sz="3600">
                <a:solidFill>
                  <a:schemeClr val="dk1"/>
                </a:solidFill>
              </a:defRPr>
            </a:lvl3pPr>
            <a:lvl4pPr lvl="3" algn="ctr" rtl="0">
              <a:spcBef>
                <a:spcPts val="0"/>
              </a:spcBef>
              <a:spcAft>
                <a:spcPts val="0"/>
              </a:spcAft>
              <a:buClr>
                <a:schemeClr val="dk1"/>
              </a:buClr>
              <a:buSzPts val="3600"/>
              <a:buNone/>
              <a:defRPr sz="3600">
                <a:solidFill>
                  <a:schemeClr val="dk1"/>
                </a:solidFill>
              </a:defRPr>
            </a:lvl4pPr>
            <a:lvl5pPr lvl="4" algn="ctr" rtl="0">
              <a:spcBef>
                <a:spcPts val="0"/>
              </a:spcBef>
              <a:spcAft>
                <a:spcPts val="0"/>
              </a:spcAft>
              <a:buClr>
                <a:schemeClr val="dk1"/>
              </a:buClr>
              <a:buSzPts val="3600"/>
              <a:buNone/>
              <a:defRPr sz="3600">
                <a:solidFill>
                  <a:schemeClr val="dk1"/>
                </a:solidFill>
              </a:defRPr>
            </a:lvl5pPr>
            <a:lvl6pPr lvl="5" algn="ctr" rtl="0">
              <a:spcBef>
                <a:spcPts val="0"/>
              </a:spcBef>
              <a:spcAft>
                <a:spcPts val="0"/>
              </a:spcAft>
              <a:buClr>
                <a:schemeClr val="dk1"/>
              </a:buClr>
              <a:buSzPts val="3600"/>
              <a:buNone/>
              <a:defRPr sz="3600">
                <a:solidFill>
                  <a:schemeClr val="dk1"/>
                </a:solidFill>
              </a:defRPr>
            </a:lvl6pPr>
            <a:lvl7pPr lvl="6" algn="ctr" rtl="0">
              <a:spcBef>
                <a:spcPts val="0"/>
              </a:spcBef>
              <a:spcAft>
                <a:spcPts val="0"/>
              </a:spcAft>
              <a:buClr>
                <a:schemeClr val="dk1"/>
              </a:buClr>
              <a:buSzPts val="3600"/>
              <a:buNone/>
              <a:defRPr sz="3600">
                <a:solidFill>
                  <a:schemeClr val="dk1"/>
                </a:solidFill>
              </a:defRPr>
            </a:lvl7pPr>
            <a:lvl8pPr lvl="7" algn="ctr" rtl="0">
              <a:spcBef>
                <a:spcPts val="0"/>
              </a:spcBef>
              <a:spcAft>
                <a:spcPts val="0"/>
              </a:spcAft>
              <a:buClr>
                <a:schemeClr val="dk1"/>
              </a:buClr>
              <a:buSzPts val="3600"/>
              <a:buNone/>
              <a:defRPr sz="3600">
                <a:solidFill>
                  <a:schemeClr val="dk1"/>
                </a:solidFill>
              </a:defRPr>
            </a:lvl8pPr>
            <a:lvl9pPr lvl="8" algn="ctr" rtl="0">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Lato"/>
                <a:ea typeface="Lato"/>
                <a:cs typeface="Lato"/>
                <a:sym typeface="Lato"/>
              </a:defRPr>
            </a:lvl1pPr>
            <a:lvl2pPr lvl="1" algn="r" rtl="0">
              <a:buNone/>
              <a:defRPr sz="1000">
                <a:solidFill>
                  <a:schemeClr val="dk2"/>
                </a:solidFill>
                <a:latin typeface="Lato"/>
                <a:ea typeface="Lato"/>
                <a:cs typeface="Lato"/>
                <a:sym typeface="Lato"/>
              </a:defRPr>
            </a:lvl2pPr>
            <a:lvl3pPr lvl="2" algn="r" rtl="0">
              <a:buNone/>
              <a:defRPr sz="1000">
                <a:solidFill>
                  <a:schemeClr val="dk2"/>
                </a:solidFill>
                <a:latin typeface="Lato"/>
                <a:ea typeface="Lato"/>
                <a:cs typeface="Lato"/>
                <a:sym typeface="Lato"/>
              </a:defRPr>
            </a:lvl3pPr>
            <a:lvl4pPr lvl="3" algn="r" rtl="0">
              <a:buNone/>
              <a:defRPr sz="1000">
                <a:solidFill>
                  <a:schemeClr val="dk2"/>
                </a:solidFill>
                <a:latin typeface="Lato"/>
                <a:ea typeface="Lato"/>
                <a:cs typeface="Lato"/>
                <a:sym typeface="Lato"/>
              </a:defRPr>
            </a:lvl4pPr>
            <a:lvl5pPr lvl="4" algn="r" rtl="0">
              <a:buNone/>
              <a:defRPr sz="1000">
                <a:solidFill>
                  <a:schemeClr val="dk2"/>
                </a:solidFill>
                <a:latin typeface="Lato"/>
                <a:ea typeface="Lato"/>
                <a:cs typeface="Lato"/>
                <a:sym typeface="Lato"/>
              </a:defRPr>
            </a:lvl5pPr>
            <a:lvl6pPr lvl="5" algn="r" rtl="0">
              <a:buNone/>
              <a:defRPr sz="1000">
                <a:solidFill>
                  <a:schemeClr val="dk2"/>
                </a:solidFill>
                <a:latin typeface="Lato"/>
                <a:ea typeface="Lato"/>
                <a:cs typeface="Lato"/>
                <a:sym typeface="Lato"/>
              </a:defRPr>
            </a:lvl6pPr>
            <a:lvl7pPr lvl="6" algn="r" rtl="0">
              <a:buNone/>
              <a:defRPr sz="1000">
                <a:solidFill>
                  <a:schemeClr val="dk2"/>
                </a:solidFill>
                <a:latin typeface="Lato"/>
                <a:ea typeface="Lato"/>
                <a:cs typeface="Lato"/>
                <a:sym typeface="Lato"/>
              </a:defRPr>
            </a:lvl7pPr>
            <a:lvl8pPr lvl="7" algn="r" rtl="0">
              <a:buNone/>
              <a:defRPr sz="1000">
                <a:solidFill>
                  <a:schemeClr val="dk2"/>
                </a:solidFill>
                <a:latin typeface="Lato"/>
                <a:ea typeface="Lato"/>
                <a:cs typeface="Lato"/>
                <a:sym typeface="Lato"/>
              </a:defRPr>
            </a:lvl8pPr>
            <a:lvl9pPr lvl="8" algn="r" rtl="0">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Home Security System</a:t>
            </a:r>
            <a:endParaRPr/>
          </a:p>
        </p:txBody>
      </p:sp>
      <p:sp>
        <p:nvSpPr>
          <p:cNvPr id="73" name="Google Shape;73;p13"/>
          <p:cNvSpPr txBox="1">
            <a:spLocks noGrp="1"/>
          </p:cNvSpPr>
          <p:nvPr>
            <p:ph type="subTitle" idx="1"/>
          </p:nvPr>
        </p:nvSpPr>
        <p:spPr>
          <a:xfrm>
            <a:off x="2371725" y="2172225"/>
            <a:ext cx="6331500" cy="2523000"/>
          </a:xfrm>
          <a:prstGeom prst="rect">
            <a:avLst/>
          </a:prstGeom>
        </p:spPr>
        <p:txBody>
          <a:bodyPr spcFirstLastPara="1" wrap="square" lIns="91425" tIns="91425" rIns="91425" bIns="91425" anchor="b" anchorCtr="0">
            <a:noAutofit/>
          </a:bodyPr>
          <a:lstStyle/>
          <a:p>
            <a:pPr marL="0" lvl="0" indent="0" algn="l" rtl="0">
              <a:lnSpc>
                <a:spcPct val="115000"/>
              </a:lnSpc>
              <a:spcBef>
                <a:spcPts val="500"/>
              </a:spcBef>
              <a:spcAft>
                <a:spcPts val="0"/>
              </a:spcAft>
              <a:buClr>
                <a:schemeClr val="dk2"/>
              </a:buClr>
              <a:buSzPts val="1100"/>
              <a:buFont typeface="Arial"/>
              <a:buNone/>
            </a:pPr>
            <a:r>
              <a:rPr lang="en" sz="1900" cap="small">
                <a:solidFill>
                  <a:srgbClr val="FFFFFF"/>
                </a:solidFill>
                <a:latin typeface="Arial"/>
                <a:ea typeface="Arial"/>
                <a:cs typeface="Arial"/>
                <a:sym typeface="Arial"/>
              </a:rPr>
              <a:t>Group Leader –  Parth Manekar (11071)</a:t>
            </a:r>
            <a:endParaRPr sz="1900" cap="small">
              <a:solidFill>
                <a:srgbClr val="FFFFFF"/>
              </a:solidFill>
              <a:latin typeface="Arial"/>
              <a:ea typeface="Arial"/>
              <a:cs typeface="Arial"/>
              <a:sym typeface="Arial"/>
            </a:endParaRPr>
          </a:p>
          <a:p>
            <a:pPr marL="0" lvl="0" indent="0" algn="l" rtl="0">
              <a:lnSpc>
                <a:spcPct val="115000"/>
              </a:lnSpc>
              <a:spcBef>
                <a:spcPts val="600"/>
              </a:spcBef>
              <a:spcAft>
                <a:spcPts val="0"/>
              </a:spcAft>
              <a:buClr>
                <a:schemeClr val="dk2"/>
              </a:buClr>
              <a:buSzPts val="1100"/>
              <a:buFont typeface="Arial"/>
              <a:buNone/>
            </a:pPr>
            <a:r>
              <a:rPr lang="en" sz="1900" cap="small">
                <a:solidFill>
                  <a:srgbClr val="FFFFFF"/>
                </a:solidFill>
                <a:latin typeface="Arial"/>
                <a:ea typeface="Arial"/>
                <a:cs typeface="Arial"/>
                <a:sym typeface="Arial"/>
              </a:rPr>
              <a:t>                       	Aditya Game (11063)</a:t>
            </a:r>
            <a:endParaRPr sz="1900" cap="small">
              <a:solidFill>
                <a:srgbClr val="FFFFFF"/>
              </a:solidFill>
              <a:latin typeface="Arial"/>
              <a:ea typeface="Arial"/>
              <a:cs typeface="Arial"/>
              <a:sym typeface="Arial"/>
            </a:endParaRPr>
          </a:p>
          <a:p>
            <a:pPr marL="0" lvl="0" indent="0" algn="l" rtl="0">
              <a:lnSpc>
                <a:spcPct val="115000"/>
              </a:lnSpc>
              <a:spcBef>
                <a:spcPts val="600"/>
              </a:spcBef>
              <a:spcAft>
                <a:spcPts val="0"/>
              </a:spcAft>
              <a:buClr>
                <a:schemeClr val="dk2"/>
              </a:buClr>
              <a:buSzPts val="1100"/>
              <a:buFont typeface="Arial"/>
              <a:buNone/>
            </a:pPr>
            <a:r>
              <a:rPr lang="en" sz="1900" cap="small">
                <a:solidFill>
                  <a:srgbClr val="FFFFFF"/>
                </a:solidFill>
                <a:latin typeface="Arial"/>
                <a:ea typeface="Arial"/>
                <a:cs typeface="Arial"/>
                <a:sym typeface="Arial"/>
              </a:rPr>
              <a:t>                       	Prathamesh Malu (11065)</a:t>
            </a:r>
            <a:endParaRPr sz="1900" cap="small">
              <a:solidFill>
                <a:srgbClr val="FFFFFF"/>
              </a:solidFill>
              <a:latin typeface="Arial"/>
              <a:ea typeface="Arial"/>
              <a:cs typeface="Arial"/>
              <a:sym typeface="Arial"/>
            </a:endParaRPr>
          </a:p>
          <a:p>
            <a:pPr marL="0" lvl="0" indent="0" algn="l" rtl="0">
              <a:lnSpc>
                <a:spcPct val="115000"/>
              </a:lnSpc>
              <a:spcBef>
                <a:spcPts val="600"/>
              </a:spcBef>
              <a:spcAft>
                <a:spcPts val="0"/>
              </a:spcAft>
              <a:buClr>
                <a:schemeClr val="dk2"/>
              </a:buClr>
              <a:buSzPts val="1100"/>
              <a:buFont typeface="Arial"/>
              <a:buNone/>
            </a:pPr>
            <a:r>
              <a:rPr lang="en" sz="1900" cap="small">
                <a:solidFill>
                  <a:srgbClr val="FFFFFF"/>
                </a:solidFill>
                <a:latin typeface="Arial"/>
                <a:ea typeface="Arial"/>
                <a:cs typeface="Arial"/>
                <a:sym typeface="Arial"/>
              </a:rPr>
              <a:t>                       	Yash Sancheti (11072)</a:t>
            </a:r>
            <a:endParaRPr sz="1900" cap="small">
              <a:solidFill>
                <a:srgbClr val="FFFFFF"/>
              </a:solidFill>
              <a:latin typeface="Arial"/>
              <a:ea typeface="Arial"/>
              <a:cs typeface="Arial"/>
              <a:sym typeface="Arial"/>
            </a:endParaRPr>
          </a:p>
          <a:p>
            <a:pPr marL="0" lvl="0" indent="0" algn="l" rtl="0">
              <a:lnSpc>
                <a:spcPct val="115000"/>
              </a:lnSpc>
              <a:spcBef>
                <a:spcPts val="600"/>
              </a:spcBef>
              <a:spcAft>
                <a:spcPts val="0"/>
              </a:spcAft>
              <a:buClr>
                <a:schemeClr val="dk2"/>
              </a:buClr>
              <a:buSzPts val="1100"/>
              <a:buFont typeface="Arial"/>
              <a:buNone/>
            </a:pPr>
            <a:r>
              <a:rPr lang="en" sz="1900" cap="small">
                <a:solidFill>
                  <a:srgbClr val="FFFFFF"/>
                </a:solidFill>
                <a:latin typeface="Arial"/>
                <a:ea typeface="Arial"/>
                <a:cs typeface="Arial"/>
                <a:sym typeface="Arial"/>
              </a:rPr>
              <a:t>                       	Raghav Zanwar (11070)</a:t>
            </a:r>
            <a:endParaRPr sz="1900" cap="small">
              <a:solidFill>
                <a:srgbClr val="FFFFFF"/>
              </a:solidFill>
              <a:latin typeface="Arial"/>
              <a:ea typeface="Arial"/>
              <a:cs typeface="Arial"/>
              <a:sym typeface="Arial"/>
            </a:endParaRPr>
          </a:p>
          <a:p>
            <a:pPr marL="0" lvl="0" indent="0" algn="l" rtl="0">
              <a:spcBef>
                <a:spcPts val="600"/>
              </a:spcBef>
              <a:spcAft>
                <a:spcPts val="0"/>
              </a:spcAft>
              <a:buNone/>
            </a:pP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title"/>
          </p:nvPr>
        </p:nvSpPr>
        <p:spPr>
          <a:xfrm>
            <a:off x="283099" y="712150"/>
            <a:ext cx="8622300" cy="383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700" b="0">
                <a:solidFill>
                  <a:srgbClr val="FFBA00"/>
                </a:solidFill>
                <a:latin typeface="Lato"/>
                <a:ea typeface="Lato"/>
                <a:cs typeface="Lato"/>
                <a:sym typeface="Lato"/>
              </a:rPr>
              <a:t>The recommended voltage for most Arduino models is between 6 and 12 Volts, never give voltage more than 20V.</a:t>
            </a:r>
            <a:endParaRPr sz="1700" b="0">
              <a:solidFill>
                <a:srgbClr val="FFBA00"/>
              </a:solidFill>
              <a:latin typeface="Lato"/>
              <a:ea typeface="Lato"/>
              <a:cs typeface="Lato"/>
              <a:sym typeface="Lato"/>
            </a:endParaRPr>
          </a:p>
          <a:p>
            <a:pPr marL="0" lvl="0" indent="0" algn="l" rtl="0">
              <a:spcBef>
                <a:spcPts val="1000"/>
              </a:spcBef>
              <a:spcAft>
                <a:spcPts val="0"/>
              </a:spcAft>
              <a:buNone/>
            </a:pPr>
            <a:r>
              <a:rPr lang="en" sz="1700" b="0">
                <a:solidFill>
                  <a:srgbClr val="FFBA00"/>
                </a:solidFill>
                <a:latin typeface="Lato"/>
                <a:ea typeface="Lato"/>
                <a:cs typeface="Lato"/>
                <a:sym typeface="Lato"/>
              </a:rPr>
              <a:t>The pins on your Arduino are the places where you connect wires to construct a circuit .</a:t>
            </a:r>
            <a:endParaRPr sz="1700" b="0">
              <a:solidFill>
                <a:srgbClr val="FFBA00"/>
              </a:solidFill>
              <a:latin typeface="Lato"/>
              <a:ea typeface="Lato"/>
              <a:cs typeface="Lato"/>
              <a:sym typeface="Lato"/>
            </a:endParaRPr>
          </a:p>
          <a:p>
            <a:pPr marL="0" lvl="0" indent="0" algn="l" rtl="0">
              <a:spcBef>
                <a:spcPts val="1000"/>
              </a:spcBef>
              <a:spcAft>
                <a:spcPts val="0"/>
              </a:spcAft>
              <a:buNone/>
            </a:pPr>
            <a:r>
              <a:rPr lang="en" sz="1700" b="0">
                <a:solidFill>
                  <a:srgbClr val="FFBA00"/>
                </a:solidFill>
                <a:latin typeface="Lato"/>
                <a:ea typeface="Lato"/>
                <a:cs typeface="Lato"/>
                <a:sym typeface="Lato"/>
              </a:rPr>
              <a:t>An Arduino Uno consists of :</a:t>
            </a:r>
            <a:endParaRPr sz="1700" b="0">
              <a:solidFill>
                <a:srgbClr val="FFBA00"/>
              </a:solidFill>
              <a:latin typeface="Lato"/>
              <a:ea typeface="Lato"/>
              <a:cs typeface="Lato"/>
              <a:sym typeface="Lato"/>
            </a:endParaRPr>
          </a:p>
          <a:p>
            <a:pPr marL="457200" lvl="0" indent="-336550" algn="l" rtl="0">
              <a:spcBef>
                <a:spcPts val="1000"/>
              </a:spcBef>
              <a:spcAft>
                <a:spcPts val="0"/>
              </a:spcAft>
              <a:buClr>
                <a:srgbClr val="FFBA00"/>
              </a:buClr>
              <a:buSzPts val="1700"/>
              <a:buFont typeface="Lato"/>
              <a:buAutoNum type="arabicPeriod"/>
            </a:pPr>
            <a:r>
              <a:rPr lang="en" sz="1700" b="0">
                <a:solidFill>
                  <a:srgbClr val="FFBA00"/>
                </a:solidFill>
                <a:latin typeface="Lato"/>
                <a:ea typeface="Lato"/>
                <a:cs typeface="Lato"/>
                <a:sym typeface="Lato"/>
              </a:rPr>
              <a:t>3 Ground (GND)</a:t>
            </a:r>
            <a:endParaRPr sz="1700" b="0">
              <a:solidFill>
                <a:srgbClr val="FFBA00"/>
              </a:solidFill>
              <a:latin typeface="Lato"/>
              <a:ea typeface="Lato"/>
              <a:cs typeface="Lato"/>
              <a:sym typeface="Lato"/>
            </a:endParaRPr>
          </a:p>
          <a:p>
            <a:pPr marL="457200" lvl="0" indent="-336550" algn="l" rtl="0">
              <a:spcBef>
                <a:spcPts val="0"/>
              </a:spcBef>
              <a:spcAft>
                <a:spcPts val="0"/>
              </a:spcAft>
              <a:buClr>
                <a:srgbClr val="FFBA00"/>
              </a:buClr>
              <a:buSzPts val="1700"/>
              <a:buFont typeface="Lato"/>
              <a:buAutoNum type="arabicPeriod"/>
            </a:pPr>
            <a:r>
              <a:rPr lang="en" sz="1700" b="0">
                <a:solidFill>
                  <a:srgbClr val="FFBA00"/>
                </a:solidFill>
                <a:latin typeface="Lato"/>
                <a:ea typeface="Lato"/>
                <a:cs typeface="Lato"/>
                <a:sym typeface="Lato"/>
              </a:rPr>
              <a:t>4 5V and 5 3.3V</a:t>
            </a:r>
            <a:endParaRPr sz="1700" b="0">
              <a:solidFill>
                <a:srgbClr val="FFBA00"/>
              </a:solidFill>
              <a:latin typeface="Lato"/>
              <a:ea typeface="Lato"/>
              <a:cs typeface="Lato"/>
              <a:sym typeface="Lato"/>
            </a:endParaRPr>
          </a:p>
          <a:p>
            <a:pPr marL="457200" lvl="0" indent="-336550" algn="l" rtl="0">
              <a:spcBef>
                <a:spcPts val="0"/>
              </a:spcBef>
              <a:spcAft>
                <a:spcPts val="0"/>
              </a:spcAft>
              <a:buClr>
                <a:srgbClr val="FFBA00"/>
              </a:buClr>
              <a:buSzPts val="1700"/>
              <a:buFont typeface="Lato"/>
              <a:buAutoNum type="arabicPeriod"/>
            </a:pPr>
            <a:r>
              <a:rPr lang="en" sz="1700" b="0">
                <a:solidFill>
                  <a:srgbClr val="FFBA00"/>
                </a:solidFill>
                <a:latin typeface="Lato"/>
                <a:ea typeface="Lato"/>
                <a:cs typeface="Lato"/>
                <a:sym typeface="Lato"/>
              </a:rPr>
              <a:t>6 AnalogIn (which reads signals like temperature sensors)</a:t>
            </a:r>
            <a:endParaRPr sz="1700" b="0">
              <a:solidFill>
                <a:srgbClr val="FFBA00"/>
              </a:solidFill>
              <a:latin typeface="Lato"/>
              <a:ea typeface="Lato"/>
              <a:cs typeface="Lato"/>
              <a:sym typeface="Lato"/>
            </a:endParaRPr>
          </a:p>
          <a:p>
            <a:pPr marL="457200" lvl="0" indent="-336550" algn="l" rtl="0">
              <a:spcBef>
                <a:spcPts val="0"/>
              </a:spcBef>
              <a:spcAft>
                <a:spcPts val="0"/>
              </a:spcAft>
              <a:buClr>
                <a:srgbClr val="FFBA00"/>
              </a:buClr>
              <a:buSzPts val="1700"/>
              <a:buFont typeface="Lato"/>
              <a:buAutoNum type="arabicPeriod"/>
            </a:pPr>
            <a:r>
              <a:rPr lang="en" sz="1700" b="0">
                <a:solidFill>
                  <a:srgbClr val="FFBA00"/>
                </a:solidFill>
                <a:latin typeface="Lato"/>
                <a:ea typeface="Lato"/>
                <a:cs typeface="Lato"/>
                <a:sym typeface="Lato"/>
              </a:rPr>
              <a:t>7 Digital (can be used as both input and output pin)</a:t>
            </a:r>
            <a:endParaRPr sz="1700" b="0">
              <a:solidFill>
                <a:srgbClr val="FFBA00"/>
              </a:solidFill>
              <a:latin typeface="Lato"/>
              <a:ea typeface="Lato"/>
              <a:cs typeface="Lato"/>
              <a:sym typeface="Lato"/>
            </a:endParaRPr>
          </a:p>
          <a:p>
            <a:pPr marL="457200" lvl="0" indent="-336550" algn="l" rtl="0">
              <a:spcBef>
                <a:spcPts val="0"/>
              </a:spcBef>
              <a:spcAft>
                <a:spcPts val="0"/>
              </a:spcAft>
              <a:buClr>
                <a:srgbClr val="FFBA00"/>
              </a:buClr>
              <a:buSzPts val="1700"/>
              <a:buFont typeface="Lato"/>
              <a:buAutoNum type="arabicPeriod"/>
            </a:pPr>
            <a:r>
              <a:rPr lang="en" sz="1700" b="0">
                <a:solidFill>
                  <a:srgbClr val="FFBA00"/>
                </a:solidFill>
                <a:latin typeface="Lato"/>
                <a:ea typeface="Lato"/>
                <a:cs typeface="Lato"/>
                <a:sym typeface="Lato"/>
              </a:rPr>
              <a:t>8 PWM (Pulse - Width Modulation , acts as normal pins for connecting wires to breadboard and uno)</a:t>
            </a:r>
            <a:endParaRPr sz="1700" b="0">
              <a:solidFill>
                <a:srgbClr val="FFBA00"/>
              </a:solidFill>
              <a:latin typeface="Lato"/>
              <a:ea typeface="Lato"/>
              <a:cs typeface="Lato"/>
              <a:sym typeface="Lato"/>
            </a:endParaRPr>
          </a:p>
          <a:p>
            <a:pPr marL="457200" lvl="0" indent="-336550" algn="l" rtl="0">
              <a:spcBef>
                <a:spcPts val="0"/>
              </a:spcBef>
              <a:spcAft>
                <a:spcPts val="0"/>
              </a:spcAft>
              <a:buClr>
                <a:srgbClr val="FFBA00"/>
              </a:buClr>
              <a:buSzPts val="1700"/>
              <a:buFont typeface="Lato"/>
              <a:buAutoNum type="arabicPeriod"/>
            </a:pPr>
            <a:r>
              <a:rPr lang="en" sz="1700" b="0">
                <a:solidFill>
                  <a:srgbClr val="FFBA00"/>
                </a:solidFill>
                <a:latin typeface="Lato"/>
                <a:ea typeface="Lato"/>
                <a:cs typeface="Lato"/>
                <a:sym typeface="Lato"/>
              </a:rPr>
              <a:t>9 AREF (Analog Reference pins)</a:t>
            </a:r>
            <a:endParaRPr sz="1700" b="0">
              <a:solidFill>
                <a:srgbClr val="FFBA00"/>
              </a:solidFill>
              <a:latin typeface="Lato"/>
              <a:ea typeface="Lato"/>
              <a:cs typeface="Lato"/>
              <a:sym typeface="Lato"/>
            </a:endParaRPr>
          </a:p>
          <a:p>
            <a:pPr marL="457200" lvl="0" indent="-336550" algn="l" rtl="0">
              <a:spcBef>
                <a:spcPts val="0"/>
              </a:spcBef>
              <a:spcAft>
                <a:spcPts val="0"/>
              </a:spcAft>
              <a:buClr>
                <a:srgbClr val="FFBA00"/>
              </a:buClr>
              <a:buSzPts val="1700"/>
              <a:buFont typeface="Lato"/>
              <a:buAutoNum type="arabicPeriod"/>
            </a:pPr>
            <a:r>
              <a:rPr lang="en" sz="1700" b="0">
                <a:solidFill>
                  <a:srgbClr val="FFBA00"/>
                </a:solidFill>
                <a:latin typeface="Lato"/>
                <a:ea typeface="Lato"/>
                <a:cs typeface="Lato"/>
                <a:sym typeface="Lato"/>
              </a:rPr>
              <a:t>Reset Button</a:t>
            </a:r>
            <a:endParaRPr sz="1700" b="0">
              <a:solidFill>
                <a:srgbClr val="FFBA00"/>
              </a:solidFill>
              <a:latin typeface="Lato"/>
              <a:ea typeface="Lato"/>
              <a:cs typeface="Lato"/>
              <a:sym typeface="Lato"/>
            </a:endParaRPr>
          </a:p>
          <a:p>
            <a:pPr marL="457200" lvl="0" indent="-336550" algn="l" rtl="0">
              <a:spcBef>
                <a:spcPts val="0"/>
              </a:spcBef>
              <a:spcAft>
                <a:spcPts val="0"/>
              </a:spcAft>
              <a:buClr>
                <a:srgbClr val="FFBA00"/>
              </a:buClr>
              <a:buSzPts val="1700"/>
              <a:buFont typeface="Lato"/>
              <a:buAutoNum type="arabicPeriod"/>
            </a:pPr>
            <a:r>
              <a:rPr lang="en" sz="1700" b="0">
                <a:solidFill>
                  <a:srgbClr val="FFBA00"/>
                </a:solidFill>
                <a:latin typeface="Lato"/>
                <a:ea typeface="Lato"/>
                <a:cs typeface="Lato"/>
                <a:sym typeface="Lato"/>
              </a:rPr>
              <a:t>Power LED</a:t>
            </a:r>
            <a:endParaRPr sz="1700" b="0">
              <a:solidFill>
                <a:srgbClr val="FFBA00"/>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3"/>
          <p:cNvSpPr txBox="1">
            <a:spLocks noGrp="1"/>
          </p:cNvSpPr>
          <p:nvPr>
            <p:ph type="title"/>
          </p:nvPr>
        </p:nvSpPr>
        <p:spPr>
          <a:xfrm>
            <a:off x="283100" y="712142"/>
            <a:ext cx="6244200" cy="611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 LCD Display</a:t>
            </a:r>
            <a:endParaRPr/>
          </a:p>
        </p:txBody>
      </p:sp>
      <p:sp>
        <p:nvSpPr>
          <p:cNvPr id="150" name="Google Shape;150;p23"/>
          <p:cNvSpPr txBox="1"/>
          <p:nvPr/>
        </p:nvSpPr>
        <p:spPr>
          <a:xfrm>
            <a:off x="534750" y="1919375"/>
            <a:ext cx="8074500" cy="26475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rgbClr val="FFBA00"/>
              </a:buClr>
              <a:buSzPts val="1600"/>
              <a:buFont typeface="Lato"/>
              <a:buChar char="●"/>
            </a:pPr>
            <a:r>
              <a:rPr lang="en" sz="1600">
                <a:solidFill>
                  <a:srgbClr val="FFBA00"/>
                </a:solidFill>
                <a:latin typeface="Lato"/>
                <a:ea typeface="Lato"/>
                <a:cs typeface="Lato"/>
                <a:sym typeface="Lato"/>
              </a:rPr>
              <a:t> LCD (Liquid Crystal Display) screen is an electronic display module and find a wide range of applications. A 16x2 LCD display is very basic module and is very commonly used in various devices and circuits.</a:t>
            </a:r>
            <a:endParaRPr sz="1600">
              <a:solidFill>
                <a:srgbClr val="FFBA00"/>
              </a:solidFill>
              <a:latin typeface="Lato"/>
              <a:ea typeface="Lato"/>
              <a:cs typeface="Lato"/>
              <a:sym typeface="Lato"/>
            </a:endParaRPr>
          </a:p>
          <a:p>
            <a:pPr marL="457200" lvl="0" indent="-330200" algn="l" rtl="0">
              <a:spcBef>
                <a:spcPts val="0"/>
              </a:spcBef>
              <a:spcAft>
                <a:spcPts val="0"/>
              </a:spcAft>
              <a:buClr>
                <a:srgbClr val="FFBA00"/>
              </a:buClr>
              <a:buSzPts val="1600"/>
              <a:buFont typeface="Lato"/>
              <a:buChar char="●"/>
            </a:pPr>
            <a:r>
              <a:rPr lang="en" sz="1600">
                <a:solidFill>
                  <a:srgbClr val="FFBA00"/>
                </a:solidFill>
                <a:latin typeface="Lato"/>
                <a:ea typeface="Lato"/>
                <a:cs typeface="Lato"/>
                <a:sym typeface="Lato"/>
              </a:rPr>
              <a:t>A 16x2 LCD means it can display 16 characters per line and there are 2 such lines. In this LCD each character is displayed in 5x7 pixel matrix. This LCD has two registers, namely, Command and Data.</a:t>
            </a:r>
            <a:endParaRPr sz="1600">
              <a:solidFill>
                <a:srgbClr val="FFBA00"/>
              </a:solidFill>
              <a:latin typeface="Lato"/>
              <a:ea typeface="Lato"/>
              <a:cs typeface="Lato"/>
              <a:sym typeface="Lato"/>
            </a:endParaRPr>
          </a:p>
          <a:p>
            <a:pPr marL="457200" lvl="0" indent="-330200" algn="l" rtl="0">
              <a:spcBef>
                <a:spcPts val="0"/>
              </a:spcBef>
              <a:spcAft>
                <a:spcPts val="0"/>
              </a:spcAft>
              <a:buClr>
                <a:srgbClr val="FFBA00"/>
              </a:buClr>
              <a:buSzPts val="1600"/>
              <a:buFont typeface="Lato"/>
              <a:buChar char="●"/>
            </a:pPr>
            <a:r>
              <a:rPr lang="en" sz="1600">
                <a:solidFill>
                  <a:srgbClr val="FFBA00"/>
                </a:solidFill>
                <a:latin typeface="Lato"/>
                <a:ea typeface="Lato"/>
                <a:cs typeface="Lato"/>
                <a:sym typeface="Lato"/>
              </a:rPr>
              <a:t>A command is an instruction given to LCD to do a predefined task like initializing it, clearing its screen, setting the cursor position, controlling display etc. The data register stores the data to be displayed on the LCD. The data is the ASCII value of the character to be displayed on the LCD.</a:t>
            </a:r>
            <a:endParaRPr sz="1600">
              <a:solidFill>
                <a:srgbClr val="FFBA00"/>
              </a:solidFill>
              <a:latin typeface="Lato"/>
              <a:ea typeface="Lato"/>
              <a:cs typeface="Lato"/>
              <a:sym typeface="Lato"/>
            </a:endParaRPr>
          </a:p>
        </p:txBody>
      </p:sp>
      <p:pic>
        <p:nvPicPr>
          <p:cNvPr id="151" name="Google Shape;151;p23"/>
          <p:cNvPicPr preferRelativeResize="0"/>
          <p:nvPr/>
        </p:nvPicPr>
        <p:blipFill>
          <a:blip r:embed="rId3">
            <a:alphaModFix/>
          </a:blip>
          <a:stretch>
            <a:fillRect/>
          </a:stretch>
        </p:blipFill>
        <p:spPr>
          <a:xfrm>
            <a:off x="4859850" y="157100"/>
            <a:ext cx="4173151" cy="1582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4"/>
          <p:cNvSpPr txBox="1">
            <a:spLocks noGrp="1"/>
          </p:cNvSpPr>
          <p:nvPr>
            <p:ph type="title"/>
          </p:nvPr>
        </p:nvSpPr>
        <p:spPr>
          <a:xfrm>
            <a:off x="283099" y="712150"/>
            <a:ext cx="86991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a:t>All LCDs have :</a:t>
            </a:r>
            <a:endParaRPr sz="1400"/>
          </a:p>
          <a:p>
            <a:pPr marL="457200" lvl="0" indent="-317500" algn="l" rtl="0">
              <a:spcBef>
                <a:spcPts val="0"/>
              </a:spcBef>
              <a:spcAft>
                <a:spcPts val="0"/>
              </a:spcAft>
              <a:buSzPts val="1400"/>
              <a:buAutoNum type="arabicPeriod"/>
            </a:pPr>
            <a:r>
              <a:rPr lang="en" sz="1400"/>
              <a:t>8 Data pins → Carries 8-bit data/command from an external unit like microcontroller.</a:t>
            </a:r>
            <a:endParaRPr sz="1400"/>
          </a:p>
          <a:p>
            <a:pPr marL="457200" lvl="0" indent="-317500" algn="l" rtl="0">
              <a:spcBef>
                <a:spcPts val="0"/>
              </a:spcBef>
              <a:spcAft>
                <a:spcPts val="0"/>
              </a:spcAft>
              <a:buSzPts val="1400"/>
              <a:buAutoNum type="arabicPeriod"/>
            </a:pPr>
            <a:r>
              <a:rPr lang="en" sz="1400"/>
              <a:t>VCC </a:t>
            </a:r>
            <a:endParaRPr sz="1400"/>
          </a:p>
          <a:p>
            <a:pPr marL="457200" lvl="0" indent="-317500" algn="l" rtl="0">
              <a:spcBef>
                <a:spcPts val="0"/>
              </a:spcBef>
              <a:spcAft>
                <a:spcPts val="0"/>
              </a:spcAft>
              <a:buSzPts val="1400"/>
              <a:buAutoNum type="arabicPeriod"/>
            </a:pPr>
            <a:r>
              <a:rPr lang="en" sz="1400"/>
              <a:t>VEE </a:t>
            </a:r>
            <a:endParaRPr sz="1400"/>
          </a:p>
          <a:p>
            <a:pPr marL="457200" lvl="0" indent="-317500" algn="l" rtl="0">
              <a:spcBef>
                <a:spcPts val="0"/>
              </a:spcBef>
              <a:spcAft>
                <a:spcPts val="0"/>
              </a:spcAft>
              <a:buSzPts val="1400"/>
              <a:buAutoNum type="arabicPeriod"/>
            </a:pPr>
            <a:r>
              <a:rPr lang="en" sz="1400"/>
              <a:t>GND</a:t>
            </a:r>
            <a:endParaRPr sz="1400"/>
          </a:p>
          <a:p>
            <a:pPr marL="457200" lvl="0" indent="-317500" algn="l" rtl="0">
              <a:spcBef>
                <a:spcPts val="0"/>
              </a:spcBef>
              <a:spcAft>
                <a:spcPts val="0"/>
              </a:spcAft>
              <a:buSzPts val="1400"/>
              <a:buAutoNum type="arabicPeriod"/>
            </a:pPr>
            <a:r>
              <a:rPr lang="en" sz="1400"/>
              <a:t>RS (Register Select)</a:t>
            </a:r>
            <a:endParaRPr sz="1400"/>
          </a:p>
          <a:p>
            <a:pPr marL="457200" lvl="0" indent="-317500" algn="l" rtl="0">
              <a:spcBef>
                <a:spcPts val="0"/>
              </a:spcBef>
              <a:spcAft>
                <a:spcPts val="0"/>
              </a:spcAft>
              <a:buSzPts val="1400"/>
              <a:buAutoNum type="arabicPeriod"/>
            </a:pPr>
            <a:r>
              <a:rPr lang="en" sz="1400"/>
              <a:t>RW (Register Write)</a:t>
            </a:r>
            <a:endParaRPr sz="1400"/>
          </a:p>
          <a:p>
            <a:pPr marL="457200" lvl="0" indent="-317500" algn="l" rtl="0">
              <a:spcBef>
                <a:spcPts val="0"/>
              </a:spcBef>
              <a:spcAft>
                <a:spcPts val="0"/>
              </a:spcAft>
              <a:buSzPts val="1400"/>
              <a:buAutoNum type="arabicPeriod"/>
            </a:pPr>
            <a:r>
              <a:rPr lang="en" sz="1400"/>
              <a:t>EN (Enable Signal)</a:t>
            </a:r>
            <a:endParaRPr sz="1400"/>
          </a:p>
          <a:p>
            <a:pPr marL="457200" lvl="0" indent="-317500" algn="l" rtl="0">
              <a:spcBef>
                <a:spcPts val="0"/>
              </a:spcBef>
              <a:spcAft>
                <a:spcPts val="0"/>
              </a:spcAft>
              <a:buSzPts val="1400"/>
              <a:buAutoNum type="arabicPeriod"/>
            </a:pPr>
            <a:r>
              <a:rPr lang="en" sz="1400"/>
              <a:t>V0 → Sets contrast of lcd by rotating potentiometer knob forward or backward. </a:t>
            </a:r>
            <a:endParaRPr sz="1400"/>
          </a:p>
          <a:p>
            <a:pPr marL="457200" lvl="0" indent="-317500" algn="l" rtl="0">
              <a:spcBef>
                <a:spcPts val="0"/>
              </a:spcBef>
              <a:spcAft>
                <a:spcPts val="0"/>
              </a:spcAft>
              <a:buSzPts val="1400"/>
              <a:buAutoNum type="arabicPeriod"/>
            </a:pPr>
            <a:r>
              <a:rPr lang="en" sz="1400"/>
              <a:t>Led + → Anode of back light and always connected to Vcc</a:t>
            </a:r>
            <a:endParaRPr sz="1400"/>
          </a:p>
          <a:p>
            <a:pPr marL="457200" lvl="0" indent="-317500" algn="l" rtl="0">
              <a:spcBef>
                <a:spcPts val="0"/>
              </a:spcBef>
              <a:spcAft>
                <a:spcPts val="0"/>
              </a:spcAft>
              <a:buSzPts val="1400"/>
              <a:buAutoNum type="arabicPeriod"/>
            </a:pPr>
            <a:r>
              <a:rPr lang="en" sz="1400"/>
              <a:t>Led - → Cathode of back light and always connected to GND</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5"/>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400" dirty="0">
                <a:solidFill>
                  <a:schemeClr val="dk1"/>
                </a:solidFill>
              </a:rPr>
              <a:t>VEE → </a:t>
            </a:r>
            <a:r>
              <a:rPr lang="en" sz="1400" b="0" dirty="0">
                <a:latin typeface="Lato"/>
                <a:ea typeface="Lato"/>
                <a:cs typeface="Lato"/>
                <a:sym typeface="Lato"/>
              </a:rPr>
              <a:t>VEE pin is meant for adjusting the contrast of the LCD display and the contrast can be adjusted by varying the voltage at this pin. This is done by connecting one end of a POT to the </a:t>
            </a:r>
            <a:r>
              <a:rPr lang="en" sz="1400" b="0" dirty="0" err="1">
                <a:latin typeface="Lato"/>
                <a:ea typeface="Lato"/>
                <a:cs typeface="Lato"/>
                <a:sym typeface="Lato"/>
              </a:rPr>
              <a:t>Vcc</a:t>
            </a:r>
            <a:r>
              <a:rPr lang="en" sz="1400" b="0" dirty="0">
                <a:latin typeface="Lato"/>
                <a:ea typeface="Lato"/>
                <a:cs typeface="Lato"/>
                <a:sym typeface="Lato"/>
              </a:rPr>
              <a:t> (5V), other end to the Ground and connecting the center terminal (wiper) of the POT to the VEE pin. </a:t>
            </a:r>
            <a:endParaRPr sz="1400" b="0" dirty="0">
              <a:latin typeface="Lato"/>
              <a:ea typeface="Lato"/>
              <a:cs typeface="Lato"/>
              <a:sym typeface="Lato"/>
            </a:endParaRPr>
          </a:p>
          <a:p>
            <a:pPr marL="0" lvl="0" indent="0" algn="l" rtl="0">
              <a:spcBef>
                <a:spcPts val="0"/>
              </a:spcBef>
              <a:spcAft>
                <a:spcPts val="0"/>
              </a:spcAft>
              <a:buNone/>
            </a:pPr>
            <a:endParaRPr sz="1400" b="0" dirty="0">
              <a:latin typeface="Lato"/>
              <a:ea typeface="Lato"/>
              <a:cs typeface="Lato"/>
              <a:sym typeface="Lato"/>
            </a:endParaRPr>
          </a:p>
          <a:p>
            <a:pPr marL="0" lvl="0" indent="0" algn="l" rtl="0">
              <a:spcBef>
                <a:spcPts val="0"/>
              </a:spcBef>
              <a:spcAft>
                <a:spcPts val="0"/>
              </a:spcAft>
              <a:buNone/>
            </a:pPr>
            <a:r>
              <a:rPr lang="en" sz="1400" dirty="0">
                <a:solidFill>
                  <a:schemeClr val="dk1"/>
                </a:solidFill>
                <a:latin typeface="Lato"/>
                <a:ea typeface="Lato"/>
                <a:cs typeface="Lato"/>
                <a:sym typeface="Lato"/>
              </a:rPr>
              <a:t>Register Select (RS) →</a:t>
            </a:r>
            <a:r>
              <a:rPr lang="en" sz="1400" dirty="0">
                <a:latin typeface="Lato"/>
                <a:ea typeface="Lato"/>
                <a:cs typeface="Lato"/>
                <a:sym typeface="Lato"/>
              </a:rPr>
              <a:t> </a:t>
            </a:r>
            <a:r>
              <a:rPr lang="en" sz="1400" b="0" dirty="0">
                <a:latin typeface="Lato"/>
                <a:ea typeface="Lato"/>
                <a:cs typeface="Lato"/>
                <a:sym typeface="Lato"/>
              </a:rPr>
              <a:t>There are 2 types of registers in every led :</a:t>
            </a:r>
            <a:endParaRPr sz="1400" b="0" dirty="0">
              <a:latin typeface="Lato"/>
              <a:ea typeface="Lato"/>
              <a:cs typeface="Lato"/>
              <a:sym typeface="Lato"/>
            </a:endParaRPr>
          </a:p>
          <a:p>
            <a:pPr marL="457200" lvl="0" indent="-317500" algn="l" rtl="0">
              <a:spcBef>
                <a:spcPts val="0"/>
              </a:spcBef>
              <a:spcAft>
                <a:spcPts val="0"/>
              </a:spcAft>
              <a:buSzPts val="1400"/>
              <a:buFont typeface="Lato"/>
              <a:buAutoNum type="alphaLcPeriod"/>
            </a:pPr>
            <a:r>
              <a:rPr lang="en" sz="1400" b="0" dirty="0">
                <a:latin typeface="Lato"/>
                <a:ea typeface="Lato"/>
                <a:cs typeface="Lato"/>
                <a:sym typeface="Lato"/>
              </a:rPr>
              <a:t>Command Register(CR) :  RS = 0 means CR is selected.</a:t>
            </a:r>
            <a:endParaRPr sz="1400" b="0" dirty="0">
              <a:latin typeface="Lato"/>
              <a:ea typeface="Lato"/>
              <a:cs typeface="Lato"/>
              <a:sym typeface="Lato"/>
            </a:endParaRPr>
          </a:p>
          <a:p>
            <a:pPr marL="457200" lvl="0" indent="-317500" algn="l" rtl="0">
              <a:spcBef>
                <a:spcPts val="0"/>
              </a:spcBef>
              <a:spcAft>
                <a:spcPts val="0"/>
              </a:spcAft>
              <a:buSzPts val="1400"/>
              <a:buFont typeface="Lato"/>
              <a:buAutoNum type="alphaLcPeriod"/>
            </a:pPr>
            <a:r>
              <a:rPr lang="en" sz="1400" b="0" dirty="0">
                <a:latin typeface="Lato"/>
                <a:ea typeface="Lato"/>
                <a:cs typeface="Lato"/>
                <a:sym typeface="Lato"/>
              </a:rPr>
              <a:t>Data Register(DR) : RS = 1 means DR is selected.</a:t>
            </a:r>
            <a:endParaRPr sz="1400" b="0" dirty="0">
              <a:latin typeface="Lato"/>
              <a:ea typeface="Lato"/>
              <a:cs typeface="Lato"/>
              <a:sym typeface="Lato"/>
            </a:endParaRPr>
          </a:p>
          <a:p>
            <a:pPr marL="0" lvl="0" indent="0" algn="l" rtl="0">
              <a:spcBef>
                <a:spcPts val="0"/>
              </a:spcBef>
              <a:spcAft>
                <a:spcPts val="0"/>
              </a:spcAft>
              <a:buNone/>
            </a:pPr>
            <a:endParaRPr sz="1400" b="0" dirty="0">
              <a:latin typeface="Lato"/>
              <a:ea typeface="Lato"/>
              <a:cs typeface="Lato"/>
              <a:sym typeface="Lato"/>
            </a:endParaRPr>
          </a:p>
          <a:p>
            <a:pPr marL="0" lvl="0" indent="0" algn="l" rtl="0">
              <a:spcBef>
                <a:spcPts val="0"/>
              </a:spcBef>
              <a:spcAft>
                <a:spcPts val="0"/>
              </a:spcAft>
              <a:buNone/>
            </a:pPr>
            <a:r>
              <a:rPr lang="en" sz="1400" dirty="0">
                <a:solidFill>
                  <a:schemeClr val="dk1"/>
                </a:solidFill>
                <a:latin typeface="Lato"/>
                <a:ea typeface="Lato"/>
                <a:cs typeface="Lato"/>
                <a:sym typeface="Lato"/>
              </a:rPr>
              <a:t>Read Write (RW) </a:t>
            </a:r>
            <a:r>
              <a:rPr lang="en" sz="1400" b="0" dirty="0">
                <a:solidFill>
                  <a:schemeClr val="dk1"/>
                </a:solidFill>
                <a:latin typeface="Lato"/>
                <a:ea typeface="Lato"/>
                <a:cs typeface="Lato"/>
                <a:sym typeface="Lato"/>
              </a:rPr>
              <a:t>→ </a:t>
            </a:r>
            <a:r>
              <a:rPr lang="en" sz="1400" b="0" dirty="0">
                <a:latin typeface="Lato"/>
                <a:ea typeface="Lato"/>
                <a:cs typeface="Lato"/>
                <a:sym typeface="Lato"/>
              </a:rPr>
              <a:t> When RW=1  We want to read data from </a:t>
            </a:r>
            <a:r>
              <a:rPr lang="en" sz="1400" b="0" dirty="0" err="1">
                <a:latin typeface="Lato"/>
                <a:ea typeface="Lato"/>
                <a:cs typeface="Lato"/>
                <a:sym typeface="Lato"/>
              </a:rPr>
              <a:t>lcd</a:t>
            </a:r>
            <a:r>
              <a:rPr lang="en" sz="1400" b="0" dirty="0">
                <a:latin typeface="Lato"/>
                <a:ea typeface="Lato"/>
                <a:cs typeface="Lato"/>
                <a:sym typeface="Lato"/>
              </a:rPr>
              <a:t>. When RW=0  We want to write to </a:t>
            </a:r>
            <a:r>
              <a:rPr lang="en" sz="1400" b="0" dirty="0" err="1">
                <a:latin typeface="Lato"/>
                <a:ea typeface="Lato"/>
                <a:cs typeface="Lato"/>
                <a:sym typeface="Lato"/>
              </a:rPr>
              <a:t>lcd</a:t>
            </a:r>
            <a:r>
              <a:rPr lang="en" sz="1400" b="0" dirty="0">
                <a:latin typeface="Lato"/>
                <a:ea typeface="Lato"/>
                <a:cs typeface="Lato"/>
                <a:sym typeface="Lato"/>
              </a:rPr>
              <a:t>.</a:t>
            </a:r>
            <a:endParaRPr sz="1400" b="0" dirty="0">
              <a:latin typeface="Lato"/>
              <a:ea typeface="Lato"/>
              <a:cs typeface="Lato"/>
              <a:sym typeface="Lato"/>
            </a:endParaRPr>
          </a:p>
          <a:p>
            <a:pPr marL="0" lvl="0" indent="0" algn="l" rtl="0">
              <a:lnSpc>
                <a:spcPct val="150000"/>
              </a:lnSpc>
              <a:spcBef>
                <a:spcPts val="0"/>
              </a:spcBef>
              <a:spcAft>
                <a:spcPts val="0"/>
              </a:spcAft>
              <a:buNone/>
            </a:pPr>
            <a:endParaRPr sz="1400" b="0" dirty="0">
              <a:latin typeface="Lato"/>
              <a:ea typeface="Lato"/>
              <a:cs typeface="Lato"/>
              <a:sym typeface="Lato"/>
            </a:endParaRPr>
          </a:p>
          <a:p>
            <a:pPr marL="0" lvl="0" indent="0" algn="l" rtl="0">
              <a:lnSpc>
                <a:spcPct val="150000"/>
              </a:lnSpc>
              <a:spcBef>
                <a:spcPts val="0"/>
              </a:spcBef>
              <a:spcAft>
                <a:spcPts val="0"/>
              </a:spcAft>
              <a:buClr>
                <a:schemeClr val="dk2"/>
              </a:buClr>
              <a:buSzPts val="1100"/>
              <a:buFont typeface="Arial"/>
              <a:buNone/>
            </a:pPr>
            <a:r>
              <a:rPr lang="en" sz="1400" dirty="0">
                <a:solidFill>
                  <a:schemeClr val="dk1"/>
                </a:solidFill>
                <a:latin typeface="Lato"/>
                <a:ea typeface="Lato"/>
                <a:cs typeface="Lato"/>
                <a:sym typeface="Lato"/>
              </a:rPr>
              <a:t>Enable Signal </a:t>
            </a:r>
            <a:r>
              <a:rPr lang="en" sz="1400" b="0" dirty="0">
                <a:solidFill>
                  <a:schemeClr val="dk1"/>
                </a:solidFill>
                <a:latin typeface="Lato"/>
                <a:ea typeface="Lato"/>
                <a:cs typeface="Lato"/>
                <a:sym typeface="Lato"/>
              </a:rPr>
              <a:t>→</a:t>
            </a:r>
            <a:r>
              <a:rPr lang="en" sz="1400" b="0" dirty="0">
                <a:latin typeface="Lato"/>
                <a:ea typeface="Lato"/>
                <a:cs typeface="Lato"/>
                <a:sym typeface="Lato"/>
              </a:rPr>
              <a:t>  When you select the register(Command and Data) and set RW(read -  write) now its time to execute the instruction.</a:t>
            </a:r>
            <a:endParaRPr sz="1400" b="0" dirty="0">
              <a:latin typeface="Lato"/>
              <a:ea typeface="Lato"/>
              <a:cs typeface="Lato"/>
              <a:sym typeface="Lato"/>
            </a:endParaRPr>
          </a:p>
          <a:p>
            <a:pPr marL="0" lvl="0" indent="0" algn="l" rtl="0">
              <a:spcBef>
                <a:spcPts val="0"/>
              </a:spcBef>
              <a:spcAft>
                <a:spcPts val="0"/>
              </a:spcAft>
              <a:buNone/>
            </a:pPr>
            <a:endParaRPr sz="1400" b="0" dirty="0">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6"/>
          <p:cNvSpPr txBox="1">
            <a:spLocks noGrp="1"/>
          </p:cNvSpPr>
          <p:nvPr>
            <p:ph type="title"/>
          </p:nvPr>
        </p:nvSpPr>
        <p:spPr>
          <a:xfrm>
            <a:off x="283100" y="712143"/>
            <a:ext cx="6244200" cy="1084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200" b="0">
                <a:latin typeface="Lato"/>
                <a:ea typeface="Lato"/>
                <a:cs typeface="Lato"/>
                <a:sym typeface="Lato"/>
              </a:rPr>
              <a:t>3.  DHT11 humidity sensor</a:t>
            </a:r>
            <a:endParaRPr sz="4200">
              <a:latin typeface="Lato"/>
              <a:ea typeface="Lato"/>
              <a:cs typeface="Lato"/>
              <a:sym typeface="Lato"/>
            </a:endParaRPr>
          </a:p>
        </p:txBody>
      </p:sp>
      <p:grpSp>
        <p:nvGrpSpPr>
          <p:cNvPr id="167" name="Google Shape;167;p26"/>
          <p:cNvGrpSpPr/>
          <p:nvPr/>
        </p:nvGrpSpPr>
        <p:grpSpPr>
          <a:xfrm>
            <a:off x="6527288" y="1796347"/>
            <a:ext cx="2212050" cy="2537076"/>
            <a:chOff x="6803275" y="395363"/>
            <a:chExt cx="2212050" cy="2537076"/>
          </a:xfrm>
        </p:grpSpPr>
        <p:pic>
          <p:nvPicPr>
            <p:cNvPr id="168" name="Google Shape;168;p26"/>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id="169" name="Google Shape;169;p26" descr="Piece of duct tape sticking a note to the slide"/>
            <p:cNvPicPr preferRelativeResize="0"/>
            <p:nvPr/>
          </p:nvPicPr>
          <p:blipFill rotWithShape="1">
            <a:blip r:embed="rId4">
              <a:alphaModFix/>
            </a:blip>
            <a:srcRect l="9244" t="5926" r="2118" b="10011"/>
            <a:stretch/>
          </p:blipFill>
          <p:spPr>
            <a:xfrm rot="154826">
              <a:off x="7370663" y="419419"/>
              <a:ext cx="1077273" cy="382687"/>
            </a:xfrm>
            <a:prstGeom prst="rect">
              <a:avLst/>
            </a:prstGeom>
            <a:noFill/>
            <a:ln>
              <a:noFill/>
            </a:ln>
          </p:spPr>
        </p:pic>
        <p:sp>
          <p:nvSpPr>
            <p:cNvPr id="170" name="Google Shape;170;p26"/>
            <p:cNvSpPr txBox="1"/>
            <p:nvPr/>
          </p:nvSpPr>
          <p:spPr>
            <a:xfrm>
              <a:off x="6944800" y="684231"/>
              <a:ext cx="1929000" cy="20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None/>
              </a:pPr>
              <a:r>
                <a:rPr lang="en" b="1">
                  <a:solidFill>
                    <a:schemeClr val="dk1"/>
                  </a:solidFill>
                  <a:latin typeface="Raleway"/>
                  <a:ea typeface="Raleway"/>
                  <a:cs typeface="Raleway"/>
                  <a:sym typeface="Raleway"/>
                </a:rPr>
                <a:t>DHT 11</a:t>
              </a:r>
              <a:endParaRPr sz="1200" b="1">
                <a:solidFill>
                  <a:schemeClr val="dk2"/>
                </a:solidFill>
                <a:latin typeface="Raleway"/>
                <a:ea typeface="Raleway"/>
                <a:cs typeface="Raleway"/>
                <a:sym typeface="Raleway"/>
              </a:endParaRPr>
            </a:p>
          </p:txBody>
        </p:sp>
      </p:grpSp>
      <p:pic>
        <p:nvPicPr>
          <p:cNvPr id="171" name="Google Shape;171;p26"/>
          <p:cNvPicPr preferRelativeResize="0"/>
          <p:nvPr/>
        </p:nvPicPr>
        <p:blipFill>
          <a:blip r:embed="rId5">
            <a:alphaModFix/>
          </a:blip>
          <a:stretch>
            <a:fillRect/>
          </a:stretch>
        </p:blipFill>
        <p:spPr>
          <a:xfrm>
            <a:off x="6737924" y="2666300"/>
            <a:ext cx="1790800" cy="1344325"/>
          </a:xfrm>
          <a:prstGeom prst="rect">
            <a:avLst/>
          </a:prstGeom>
          <a:noFill/>
          <a:ln>
            <a:noFill/>
          </a:ln>
        </p:spPr>
      </p:pic>
      <p:sp>
        <p:nvSpPr>
          <p:cNvPr id="172" name="Google Shape;172;p26"/>
          <p:cNvSpPr txBox="1"/>
          <p:nvPr/>
        </p:nvSpPr>
        <p:spPr>
          <a:xfrm>
            <a:off x="397100" y="1777525"/>
            <a:ext cx="5994600" cy="3204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solidFill>
                  <a:srgbClr val="FFBA00"/>
                </a:solidFill>
                <a:latin typeface="Raleway"/>
                <a:ea typeface="Raleway"/>
                <a:cs typeface="Raleway"/>
                <a:sym typeface="Raleway"/>
              </a:rPr>
              <a:t>It uses a capacitive humidity sensor and a thermistor to measure the surrounding air, and spits out a digital signal on the data pin. Its fairly simple to use, but requires careful timing to grab data. The only real downside of this sensor is you can only get new data from it once every 2 seconds, so when using our library, sensor readings can be up to 2 seconds old.</a:t>
            </a:r>
            <a:endParaRPr sz="1200">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sz="1200">
                <a:solidFill>
                  <a:srgbClr val="FFBA00"/>
                </a:solidFill>
                <a:latin typeface="Raleway"/>
                <a:ea typeface="Raleway"/>
                <a:cs typeface="Raleway"/>
                <a:sym typeface="Raleway"/>
              </a:rPr>
              <a:t>Technical details:</a:t>
            </a:r>
            <a:endParaRPr sz="1200">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sz="1200">
                <a:solidFill>
                  <a:srgbClr val="FFBA00"/>
                </a:solidFill>
                <a:latin typeface="Raleway"/>
                <a:ea typeface="Raleway"/>
                <a:cs typeface="Raleway"/>
                <a:sym typeface="Raleway"/>
              </a:rPr>
              <a:t>·                     Low cost</a:t>
            </a:r>
            <a:endParaRPr sz="1200">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sz="1200">
                <a:solidFill>
                  <a:srgbClr val="FFBA00"/>
                </a:solidFill>
                <a:latin typeface="Raleway"/>
                <a:ea typeface="Raleway"/>
                <a:cs typeface="Raleway"/>
                <a:sym typeface="Raleway"/>
              </a:rPr>
              <a:t>·                     3 to 5V power and I/O</a:t>
            </a:r>
            <a:endParaRPr sz="1200">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sz="1200">
                <a:solidFill>
                  <a:srgbClr val="FFBA00"/>
                </a:solidFill>
                <a:latin typeface="Raleway"/>
                <a:ea typeface="Raleway"/>
                <a:cs typeface="Raleway"/>
                <a:sym typeface="Raleway"/>
              </a:rPr>
              <a:t>·                     2.5mA max current use during conversion (while requesting data)</a:t>
            </a:r>
            <a:endParaRPr sz="1200">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sz="1200">
                <a:solidFill>
                  <a:srgbClr val="FFBA00"/>
                </a:solidFill>
                <a:latin typeface="Raleway"/>
                <a:ea typeface="Raleway"/>
                <a:cs typeface="Raleway"/>
                <a:sym typeface="Raleway"/>
              </a:rPr>
              <a:t>·                     Good for 20-80% humidity readings with 5% accuracy</a:t>
            </a:r>
            <a:endParaRPr sz="1200">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sz="1200">
                <a:solidFill>
                  <a:srgbClr val="FFBA00"/>
                </a:solidFill>
                <a:latin typeface="Raleway"/>
                <a:ea typeface="Raleway"/>
                <a:cs typeface="Raleway"/>
                <a:sym typeface="Raleway"/>
              </a:rPr>
              <a:t>·                     Good for 0-50°C temperature readings ±2°C accuracy</a:t>
            </a:r>
            <a:endParaRPr sz="1200">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sz="1200">
                <a:solidFill>
                  <a:srgbClr val="FFBA00"/>
                </a:solidFill>
                <a:latin typeface="Raleway"/>
                <a:ea typeface="Raleway"/>
                <a:cs typeface="Raleway"/>
                <a:sym typeface="Raleway"/>
              </a:rPr>
              <a:t>·                     No more than 1 Hz sampling rate (once every second)</a:t>
            </a:r>
            <a:endParaRPr sz="1200">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sz="1200">
                <a:solidFill>
                  <a:srgbClr val="FFBA00"/>
                </a:solidFill>
                <a:latin typeface="Raleway"/>
                <a:ea typeface="Raleway"/>
                <a:cs typeface="Raleway"/>
                <a:sym typeface="Raleway"/>
              </a:rPr>
              <a:t>·                     Body size 15.5mm x 12mm x 5.5mm</a:t>
            </a:r>
            <a:endParaRPr sz="1200">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sz="1200">
                <a:solidFill>
                  <a:srgbClr val="FFBA00"/>
                </a:solidFill>
                <a:latin typeface="Raleway"/>
                <a:ea typeface="Raleway"/>
                <a:cs typeface="Raleway"/>
                <a:sym typeface="Raleway"/>
              </a:rPr>
              <a:t>·                     4 pins with 0.1" spacing</a:t>
            </a:r>
            <a:endParaRPr sz="1200">
              <a:solidFill>
                <a:srgbClr val="FFBA00"/>
              </a:solidFill>
              <a:latin typeface="Raleway"/>
              <a:ea typeface="Raleway"/>
              <a:cs typeface="Raleway"/>
              <a:sym typeface="Raleway"/>
            </a:endParaRPr>
          </a:p>
          <a:p>
            <a:pPr marL="0" lvl="0" indent="0" algn="l" rtl="0">
              <a:spcBef>
                <a:spcPts val="0"/>
              </a:spcBef>
              <a:spcAft>
                <a:spcPts val="0"/>
              </a:spcAft>
              <a:buNone/>
            </a:pPr>
            <a:endParaRPr sz="1200">
              <a:solidFill>
                <a:srgbClr val="FFBA00"/>
              </a:solidFill>
              <a:latin typeface="Raleway"/>
              <a:ea typeface="Raleway"/>
              <a:cs typeface="Raleway"/>
              <a:sym typeface="Raleway"/>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7"/>
          <p:cNvSpPr txBox="1">
            <a:spLocks noGrp="1"/>
          </p:cNvSpPr>
          <p:nvPr>
            <p:ph type="title"/>
          </p:nvPr>
        </p:nvSpPr>
        <p:spPr>
          <a:xfrm>
            <a:off x="283100" y="712143"/>
            <a:ext cx="6244200" cy="83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4. LDR</a:t>
            </a:r>
            <a:endParaRPr/>
          </a:p>
        </p:txBody>
      </p:sp>
      <p:grpSp>
        <p:nvGrpSpPr>
          <p:cNvPr id="178" name="Google Shape;178;p27"/>
          <p:cNvGrpSpPr/>
          <p:nvPr/>
        </p:nvGrpSpPr>
        <p:grpSpPr>
          <a:xfrm>
            <a:off x="6527288" y="1796347"/>
            <a:ext cx="2212050" cy="2537076"/>
            <a:chOff x="6803275" y="395363"/>
            <a:chExt cx="2212050" cy="2537076"/>
          </a:xfrm>
        </p:grpSpPr>
        <p:pic>
          <p:nvPicPr>
            <p:cNvPr id="179" name="Google Shape;179;p27"/>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id="180" name="Google Shape;180;p27" descr="Piece of duct tape sticking a note to the slide"/>
            <p:cNvPicPr preferRelativeResize="0"/>
            <p:nvPr/>
          </p:nvPicPr>
          <p:blipFill rotWithShape="1">
            <a:blip r:embed="rId4">
              <a:alphaModFix/>
            </a:blip>
            <a:srcRect l="9244" t="5926" r="2118" b="10011"/>
            <a:stretch/>
          </p:blipFill>
          <p:spPr>
            <a:xfrm rot="154826">
              <a:off x="7370663" y="419419"/>
              <a:ext cx="1077273" cy="382687"/>
            </a:xfrm>
            <a:prstGeom prst="rect">
              <a:avLst/>
            </a:prstGeom>
            <a:noFill/>
            <a:ln>
              <a:noFill/>
            </a:ln>
          </p:spPr>
        </p:pic>
        <p:sp>
          <p:nvSpPr>
            <p:cNvPr id="181" name="Google Shape;181;p27"/>
            <p:cNvSpPr txBox="1"/>
            <p:nvPr/>
          </p:nvSpPr>
          <p:spPr>
            <a:xfrm>
              <a:off x="6944800" y="684231"/>
              <a:ext cx="1929000" cy="20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None/>
              </a:pPr>
              <a:r>
                <a:rPr lang="en" sz="2000" b="1">
                  <a:solidFill>
                    <a:schemeClr val="dk1"/>
                  </a:solidFill>
                  <a:latin typeface="Raleway"/>
                  <a:ea typeface="Raleway"/>
                  <a:cs typeface="Raleway"/>
                  <a:sym typeface="Raleway"/>
                </a:rPr>
                <a:t>LDR</a:t>
              </a:r>
              <a:endParaRPr sz="1800" b="1">
                <a:solidFill>
                  <a:schemeClr val="dk2"/>
                </a:solidFill>
                <a:latin typeface="Raleway"/>
                <a:ea typeface="Raleway"/>
                <a:cs typeface="Raleway"/>
                <a:sym typeface="Raleway"/>
              </a:endParaRPr>
            </a:p>
          </p:txBody>
        </p:sp>
      </p:grpSp>
      <p:pic>
        <p:nvPicPr>
          <p:cNvPr id="182" name="Google Shape;182;p27"/>
          <p:cNvPicPr preferRelativeResize="0"/>
          <p:nvPr/>
        </p:nvPicPr>
        <p:blipFill>
          <a:blip r:embed="rId5">
            <a:alphaModFix/>
          </a:blip>
          <a:stretch>
            <a:fillRect/>
          </a:stretch>
        </p:blipFill>
        <p:spPr>
          <a:xfrm>
            <a:off x="2867831" y="279425"/>
            <a:ext cx="2571584" cy="1394072"/>
          </a:xfrm>
          <a:prstGeom prst="rect">
            <a:avLst/>
          </a:prstGeom>
          <a:noFill/>
          <a:ln>
            <a:noFill/>
          </a:ln>
        </p:spPr>
      </p:pic>
      <p:sp>
        <p:nvSpPr>
          <p:cNvPr id="183" name="Google Shape;183;p27"/>
          <p:cNvSpPr txBox="1"/>
          <p:nvPr/>
        </p:nvSpPr>
        <p:spPr>
          <a:xfrm>
            <a:off x="230641" y="2106215"/>
            <a:ext cx="6108300" cy="2134800"/>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None/>
            </a:pPr>
            <a:r>
              <a:rPr lang="en">
                <a:solidFill>
                  <a:schemeClr val="accent5"/>
                </a:solidFill>
              </a:rPr>
              <a:t>  A Light Dependent Resistor  (LDR) or a photoresistor is a device whose resistivity is a function of the incident electromagnetic radiation. Hence, they are light sensitive devices. They are also called as photo conductors, photo conductive cells or simply photocells.</a:t>
            </a:r>
            <a:endParaRPr>
              <a:solidFill>
                <a:schemeClr val="accent5"/>
              </a:solidFill>
            </a:endParaRPr>
          </a:p>
          <a:p>
            <a:pPr marL="0" marR="38100" lvl="0" indent="0" algn="just" rtl="0">
              <a:lnSpc>
                <a:spcPct val="115000"/>
              </a:lnSpc>
              <a:spcBef>
                <a:spcPts val="0"/>
              </a:spcBef>
              <a:spcAft>
                <a:spcPts val="0"/>
              </a:spcAft>
              <a:buNone/>
            </a:pPr>
            <a:r>
              <a:rPr lang="en">
                <a:solidFill>
                  <a:schemeClr val="accent5"/>
                </a:solidFill>
              </a:rPr>
              <a:t>They are made up of semiconductor materials having high resistance. There are many different symbols used to indicate a LDR, one of the most commonly used symbol is shown in the figure below. The arrow indicates light falling on it.</a:t>
            </a:r>
            <a:endParaRPr>
              <a:solidFill>
                <a:schemeClr val="accent5"/>
              </a:solidFill>
            </a:endParaRPr>
          </a:p>
        </p:txBody>
      </p:sp>
      <p:pic>
        <p:nvPicPr>
          <p:cNvPr id="184" name="Google Shape;184;p27"/>
          <p:cNvPicPr preferRelativeResize="0"/>
          <p:nvPr/>
        </p:nvPicPr>
        <p:blipFill>
          <a:blip r:embed="rId6">
            <a:alphaModFix/>
          </a:blip>
          <a:stretch>
            <a:fillRect/>
          </a:stretch>
        </p:blipFill>
        <p:spPr>
          <a:xfrm>
            <a:off x="6618600" y="2798675"/>
            <a:ext cx="2029450" cy="14170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8"/>
          <p:cNvSpPr txBox="1">
            <a:spLocks noGrp="1"/>
          </p:cNvSpPr>
          <p:nvPr>
            <p:ph type="title"/>
          </p:nvPr>
        </p:nvSpPr>
        <p:spPr>
          <a:xfrm>
            <a:off x="283100" y="418081"/>
            <a:ext cx="6244200" cy="97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5. LED</a:t>
            </a:r>
            <a:endParaRPr/>
          </a:p>
        </p:txBody>
      </p:sp>
      <p:sp>
        <p:nvSpPr>
          <p:cNvPr id="190" name="Google Shape;190;p28"/>
          <p:cNvSpPr txBox="1"/>
          <p:nvPr/>
        </p:nvSpPr>
        <p:spPr>
          <a:xfrm>
            <a:off x="245078" y="1519020"/>
            <a:ext cx="4876212" cy="2893069"/>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600" dirty="0">
                <a:solidFill>
                  <a:srgbClr val="FFBA00"/>
                </a:solidFill>
                <a:latin typeface="Raleway"/>
                <a:ea typeface="Raleway"/>
                <a:cs typeface="Raleway"/>
                <a:sym typeface="Raleway"/>
              </a:rPr>
              <a:t>LEDs are semiconductor devices. Like transistors, and other diodes, LEDs are made out of silicon. What makes an LED give off light are the small amounts of chemical impurities that are added to the silicon, such as gallium, arsenide, indium, and nitride. When current passes through the LED, it emits photons as a byproduct. Normal light bulbs produce light by heating a metal filament until its white hot. Because LEDs produce photons directly and not via heat, they are far more efficient than incandescent bulbs. </a:t>
            </a:r>
            <a:endParaRPr sz="1600" dirty="0">
              <a:solidFill>
                <a:srgbClr val="FFBA00"/>
              </a:solidFill>
              <a:latin typeface="Raleway"/>
              <a:ea typeface="Raleway"/>
              <a:cs typeface="Raleway"/>
              <a:sym typeface="Raleway"/>
            </a:endParaRPr>
          </a:p>
        </p:txBody>
      </p:sp>
      <p:pic>
        <p:nvPicPr>
          <p:cNvPr id="191" name="Google Shape;191;p28"/>
          <p:cNvPicPr preferRelativeResize="0"/>
          <p:nvPr/>
        </p:nvPicPr>
        <p:blipFill>
          <a:blip r:embed="rId3">
            <a:alphaModFix/>
          </a:blip>
          <a:stretch>
            <a:fillRect/>
          </a:stretch>
        </p:blipFill>
        <p:spPr>
          <a:xfrm>
            <a:off x="5121290" y="731411"/>
            <a:ext cx="3739609" cy="233907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9"/>
          <p:cNvSpPr txBox="1">
            <a:spLocks noGrp="1"/>
          </p:cNvSpPr>
          <p:nvPr>
            <p:ph type="title"/>
          </p:nvPr>
        </p:nvSpPr>
        <p:spPr>
          <a:xfrm>
            <a:off x="283100" y="712143"/>
            <a:ext cx="6244200" cy="961500"/>
          </a:xfrm>
          <a:prstGeom prst="rect">
            <a:avLst/>
          </a:prstGeom>
        </p:spPr>
        <p:txBody>
          <a:bodyPr spcFirstLastPara="1" wrap="square" lIns="91425" tIns="91425" rIns="91425" bIns="91425" anchor="ctr" anchorCtr="0">
            <a:noAutofit/>
          </a:bodyPr>
          <a:lstStyle/>
          <a:p>
            <a:pPr marL="0" marR="38100" lvl="0" indent="0" algn="just" rtl="0">
              <a:lnSpc>
                <a:spcPct val="115000"/>
              </a:lnSpc>
              <a:spcBef>
                <a:spcPts val="0"/>
              </a:spcBef>
              <a:spcAft>
                <a:spcPts val="0"/>
              </a:spcAft>
              <a:buClr>
                <a:schemeClr val="dk2"/>
              </a:buClr>
              <a:buSzPts val="1100"/>
              <a:buFont typeface="Arial"/>
              <a:buNone/>
            </a:pPr>
            <a:r>
              <a:rPr lang="en"/>
              <a:t>6. DC FAN MOTOR</a:t>
            </a:r>
            <a:endParaRPr/>
          </a:p>
          <a:p>
            <a:pPr marL="0" lvl="0" indent="0" algn="l" rtl="0">
              <a:spcBef>
                <a:spcPts val="0"/>
              </a:spcBef>
              <a:spcAft>
                <a:spcPts val="0"/>
              </a:spcAft>
              <a:buNone/>
            </a:pPr>
            <a:endParaRPr/>
          </a:p>
        </p:txBody>
      </p:sp>
      <p:pic>
        <p:nvPicPr>
          <p:cNvPr id="197" name="Google Shape;197;p29"/>
          <p:cNvPicPr preferRelativeResize="0"/>
          <p:nvPr/>
        </p:nvPicPr>
        <p:blipFill>
          <a:blip r:embed="rId3">
            <a:alphaModFix/>
          </a:blip>
          <a:stretch>
            <a:fillRect/>
          </a:stretch>
        </p:blipFill>
        <p:spPr>
          <a:xfrm>
            <a:off x="5901025" y="457950"/>
            <a:ext cx="2807000" cy="1961400"/>
          </a:xfrm>
          <a:prstGeom prst="rect">
            <a:avLst/>
          </a:prstGeom>
          <a:noFill/>
          <a:ln>
            <a:noFill/>
          </a:ln>
        </p:spPr>
      </p:pic>
      <p:sp>
        <p:nvSpPr>
          <p:cNvPr id="198" name="Google Shape;198;p29"/>
          <p:cNvSpPr txBox="1"/>
          <p:nvPr/>
        </p:nvSpPr>
        <p:spPr>
          <a:xfrm>
            <a:off x="312025" y="1266975"/>
            <a:ext cx="5190900" cy="1292631"/>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dirty="0">
                <a:solidFill>
                  <a:srgbClr val="FFBA00"/>
                </a:solidFill>
                <a:latin typeface="Raleway"/>
                <a:ea typeface="Raleway"/>
                <a:cs typeface="Raleway"/>
                <a:sym typeface="Raleway"/>
              </a:rPr>
              <a:t>This motor could be characterized as the modern kind of DC motor. The letters BLDC means Brush-Less Direct Current. So, these motors have no brushes.</a:t>
            </a:r>
            <a:endParaRPr sz="1800" dirty="0">
              <a:solidFill>
                <a:srgbClr val="FFBA00"/>
              </a:solidFill>
              <a:latin typeface="Raleway"/>
              <a:ea typeface="Raleway"/>
              <a:cs typeface="Raleway"/>
              <a:sym typeface="Raleway"/>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pic>
        <p:nvPicPr>
          <p:cNvPr id="203" name="Google Shape;203;p30"/>
          <p:cNvPicPr preferRelativeResize="0"/>
          <p:nvPr/>
        </p:nvPicPr>
        <p:blipFill>
          <a:blip r:embed="rId3">
            <a:alphaModFix/>
          </a:blip>
          <a:stretch>
            <a:fillRect/>
          </a:stretch>
        </p:blipFill>
        <p:spPr>
          <a:xfrm>
            <a:off x="4572003" y="2733141"/>
            <a:ext cx="4572000" cy="2410359"/>
          </a:xfrm>
          <a:prstGeom prst="rect">
            <a:avLst/>
          </a:prstGeom>
          <a:noFill/>
          <a:ln>
            <a:noFill/>
          </a:ln>
        </p:spPr>
      </p:pic>
      <p:sp>
        <p:nvSpPr>
          <p:cNvPr id="204" name="Google Shape;204;p30"/>
          <p:cNvSpPr txBox="1">
            <a:spLocks noGrp="1"/>
          </p:cNvSpPr>
          <p:nvPr>
            <p:ph type="title"/>
          </p:nvPr>
        </p:nvSpPr>
        <p:spPr>
          <a:xfrm>
            <a:off x="307675" y="182400"/>
            <a:ext cx="4045200" cy="131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0">
                <a:solidFill>
                  <a:schemeClr val="dk2"/>
                </a:solidFill>
              </a:rPr>
              <a:t>DESIGN</a:t>
            </a:r>
            <a:endParaRPr sz="2400" b="0">
              <a:solidFill>
                <a:schemeClr val="dk2"/>
              </a:solidFill>
            </a:endParaRPr>
          </a:p>
        </p:txBody>
      </p:sp>
      <p:pic>
        <p:nvPicPr>
          <p:cNvPr id="209" name="Google Shape;209;p30"/>
          <p:cNvPicPr preferRelativeResize="0"/>
          <p:nvPr/>
        </p:nvPicPr>
        <p:blipFill>
          <a:blip r:embed="rId4">
            <a:alphaModFix/>
          </a:blip>
          <a:stretch>
            <a:fillRect/>
          </a:stretch>
        </p:blipFill>
        <p:spPr>
          <a:xfrm>
            <a:off x="4572000" y="0"/>
            <a:ext cx="4572000" cy="2733150"/>
          </a:xfrm>
          <a:prstGeom prst="rect">
            <a:avLst/>
          </a:prstGeom>
          <a:noFill/>
          <a:ln>
            <a:noFill/>
          </a:ln>
        </p:spPr>
      </p:pic>
      <p:sp>
        <p:nvSpPr>
          <p:cNvPr id="210" name="Google Shape;210;p30"/>
          <p:cNvSpPr txBox="1"/>
          <p:nvPr/>
        </p:nvSpPr>
        <p:spPr>
          <a:xfrm>
            <a:off x="307675" y="1229150"/>
            <a:ext cx="3998700" cy="3374100"/>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Clr>
                <a:schemeClr val="dk2"/>
              </a:buClr>
              <a:buSzPts val="1100"/>
              <a:buFont typeface="Arial"/>
              <a:buNone/>
            </a:pPr>
            <a:r>
              <a:rPr lang="en">
                <a:latin typeface="Lato"/>
                <a:ea typeface="Lato"/>
                <a:cs typeface="Lato"/>
                <a:sym typeface="Lato"/>
              </a:rPr>
              <a:t>The PCB Layout module is automatically given connectivity information in the  from the schematic capture module. It applies this information, together with the user specified design rules and various design automation tools, to assist with error free board design. PCB's of up to 16 copper layers can be produced with design size limited by product configuration</a:t>
            </a:r>
            <a:endParaRPr>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
                <a:latin typeface="Lato"/>
                <a:ea typeface="Lato"/>
                <a:cs typeface="Lato"/>
                <a:sym typeface="Lato"/>
              </a:rPr>
              <a:t> </a:t>
            </a:r>
            <a:endParaRPr>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
                <a:latin typeface="Lato"/>
                <a:ea typeface="Lato"/>
                <a:cs typeface="Lato"/>
                <a:sym typeface="Lato"/>
              </a:rPr>
              <a:t> </a:t>
            </a:r>
            <a:endParaRPr>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
                <a:latin typeface="Lato"/>
                <a:ea typeface="Lato"/>
                <a:cs typeface="Lato"/>
                <a:sym typeface="Lato"/>
              </a:rPr>
              <a:t> </a:t>
            </a:r>
            <a:endParaRPr>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
                <a:latin typeface="Lato"/>
                <a:ea typeface="Lato"/>
                <a:cs typeface="Lato"/>
                <a:sym typeface="Lato"/>
              </a:rPr>
              <a:t> </a:t>
            </a:r>
            <a:endParaRPr>
              <a:latin typeface="Lato"/>
              <a:ea typeface="Lato"/>
              <a:cs typeface="Lato"/>
              <a:sym typeface="Lato"/>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14"/>
        <p:cNvGrpSpPr/>
        <p:nvPr/>
      </p:nvGrpSpPr>
      <p:grpSpPr>
        <a:xfrm>
          <a:off x="0" y="0"/>
          <a:ext cx="0" cy="0"/>
          <a:chOff x="0" y="0"/>
          <a:chExt cx="0" cy="0"/>
        </a:xfrm>
      </p:grpSpPr>
      <p:pic>
        <p:nvPicPr>
          <p:cNvPr id="215" name="Google Shape;215;p31"/>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216" name="Google Shape;216;p31"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217" name="Google Shape;217;p31"/>
          <p:cNvSpPr txBox="1"/>
          <p:nvPr/>
        </p:nvSpPr>
        <p:spPr>
          <a:xfrm>
            <a:off x="2855550" y="68739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Testing</a:t>
            </a:r>
            <a:endParaRPr sz="3000" b="1">
              <a:solidFill>
                <a:schemeClr val="lt2"/>
              </a:solidFill>
              <a:latin typeface="Raleway"/>
              <a:ea typeface="Raleway"/>
              <a:cs typeface="Raleway"/>
              <a:sym typeface="Raleway"/>
            </a:endParaRPr>
          </a:p>
        </p:txBody>
      </p:sp>
      <p:sp>
        <p:nvSpPr>
          <p:cNvPr id="218" name="Google Shape;218;p31"/>
          <p:cNvSpPr txBox="1">
            <a:spLocks noGrp="1"/>
          </p:cNvSpPr>
          <p:nvPr>
            <p:ph type="body" idx="4294967295"/>
          </p:nvPr>
        </p:nvSpPr>
        <p:spPr>
          <a:xfrm>
            <a:off x="2855550" y="1377480"/>
            <a:ext cx="3432900" cy="3327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Continuity Test</a:t>
            </a:r>
            <a:endParaRPr sz="1400" b="1">
              <a:solidFill>
                <a:schemeClr val="dk1"/>
              </a:solidFill>
              <a:latin typeface="Raleway"/>
              <a:ea typeface="Raleway"/>
              <a:cs typeface="Raleway"/>
              <a:sym typeface="Raleway"/>
            </a:endParaRPr>
          </a:p>
          <a:p>
            <a:pPr marL="457200" lvl="0" indent="0" algn="l" rtl="0">
              <a:spcBef>
                <a:spcPts val="1000"/>
              </a:spcBef>
              <a:spcAft>
                <a:spcPts val="0"/>
              </a:spcAft>
              <a:buNone/>
            </a:pPr>
            <a:r>
              <a:rPr lang="en" sz="1200">
                <a:latin typeface="Raleway"/>
                <a:ea typeface="Raleway"/>
                <a:cs typeface="Raleway"/>
                <a:sym typeface="Raleway"/>
              </a:rPr>
              <a:t>a continuity test is the checking of an electric circuit to see if current flows </a:t>
            </a:r>
            <a:endParaRPr sz="1000">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Power on test</a:t>
            </a:r>
            <a:endParaRPr sz="1400" b="1">
              <a:solidFill>
                <a:schemeClr val="dk1"/>
              </a:solidFill>
              <a:latin typeface="Raleway"/>
              <a:ea typeface="Raleway"/>
              <a:cs typeface="Raleway"/>
              <a:sym typeface="Raleway"/>
            </a:endParaRPr>
          </a:p>
          <a:p>
            <a:pPr marL="457200" lvl="0" indent="0" algn="l" rtl="0">
              <a:spcBef>
                <a:spcPts val="1000"/>
              </a:spcBef>
              <a:spcAft>
                <a:spcPts val="1000"/>
              </a:spcAft>
              <a:buNone/>
            </a:pPr>
            <a:r>
              <a:rPr lang="en" sz="1200">
                <a:latin typeface="Raleway"/>
                <a:ea typeface="Raleway"/>
                <a:cs typeface="Raleway"/>
                <a:sym typeface="Raleway"/>
              </a:rPr>
              <a:t>performed to check whether the voltage at different terminals is according to the requirement or not.</a:t>
            </a:r>
            <a:endParaRPr sz="1000">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txBox="1">
            <a:spLocks noGrp="1"/>
          </p:cNvSpPr>
          <p:nvPr>
            <p:ph type="title"/>
          </p:nvPr>
        </p:nvSpPr>
        <p:spPr>
          <a:xfrm>
            <a:off x="378200" y="633500"/>
            <a:ext cx="7543800" cy="334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300" dirty="0"/>
              <a:t>Introduction</a:t>
            </a:r>
            <a:endParaRPr sz="2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2300" dirty="0">
                <a:solidFill>
                  <a:schemeClr val="accent5"/>
                </a:solidFill>
              </a:rPr>
              <a:t>A simple definition of an EMS is a system to control and monitor energy consuming devices, which may include heating and cooling equipment, fans, pumps, dampers, and lighting. Energy management systems can also be used to control refrigeration equipment, industrial processes, or other systems.</a:t>
            </a:r>
            <a:endParaRPr sz="2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2300" dirty="0">
                <a:solidFill>
                  <a:schemeClr val="accent5"/>
                </a:solidFill>
              </a:rPr>
              <a:t> </a:t>
            </a:r>
            <a:endParaRPr sz="2300" dirty="0">
              <a:solidFill>
                <a:schemeClr val="accent5"/>
              </a:solidFill>
            </a:endParaRPr>
          </a:p>
          <a:p>
            <a:pPr marL="0" lvl="0" indent="0" algn="l" rtl="0">
              <a:spcBef>
                <a:spcPts val="0"/>
              </a:spcBef>
              <a:spcAft>
                <a:spcPts val="0"/>
              </a:spcAft>
              <a:buNone/>
            </a:pPr>
            <a:endParaRPr sz="2300" dirty="0">
              <a:solidFill>
                <a:schemeClr val="accent5"/>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2"/>
          <p:cNvSpPr txBox="1">
            <a:spLocks noGrp="1"/>
          </p:cNvSpPr>
          <p:nvPr>
            <p:ph type="title"/>
          </p:nvPr>
        </p:nvSpPr>
        <p:spPr>
          <a:xfrm>
            <a:off x="2177108" y="311492"/>
            <a:ext cx="6244200" cy="8667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t>Continuity Test</a:t>
            </a:r>
            <a:endParaRPr/>
          </a:p>
        </p:txBody>
      </p:sp>
      <p:sp>
        <p:nvSpPr>
          <p:cNvPr id="224" name="Google Shape;224;p32"/>
          <p:cNvSpPr txBox="1"/>
          <p:nvPr/>
        </p:nvSpPr>
        <p:spPr>
          <a:xfrm>
            <a:off x="487500" y="1276589"/>
            <a:ext cx="8169000" cy="3729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rgbClr val="FFBA00"/>
                </a:solidFill>
                <a:latin typeface="Raleway"/>
                <a:ea typeface="Raleway"/>
                <a:cs typeface="Raleway"/>
                <a:sym typeface="Raleway"/>
              </a:rPr>
              <a:t>A continuity test is performed by placing a small voltage across the chosen path. If electron flow is inhibited by broken conductors, damaged components, or excessive resistance, the circuit is "open".</a:t>
            </a:r>
            <a:endParaRPr>
              <a:solidFill>
                <a:srgbClr val="FFBA00"/>
              </a:solidFill>
              <a:latin typeface="Raleway"/>
              <a:ea typeface="Raleway"/>
              <a:cs typeface="Raleway"/>
              <a:sym typeface="Raleway"/>
            </a:endParaRPr>
          </a:p>
          <a:p>
            <a:pPr marL="0" lvl="0" indent="0" algn="l" rtl="0">
              <a:spcBef>
                <a:spcPts val="0"/>
              </a:spcBef>
              <a:spcAft>
                <a:spcPts val="0"/>
              </a:spcAft>
              <a:buNone/>
            </a:pPr>
            <a:endParaRPr>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a:solidFill>
                  <a:srgbClr val="FFBA00"/>
                </a:solidFill>
                <a:latin typeface="Raleway"/>
                <a:ea typeface="Raleway"/>
                <a:cs typeface="Raleway"/>
                <a:sym typeface="Raleway"/>
              </a:rPr>
              <a:t>An important application is the continuity test of a bundle of wires so as to find the two ends belonging to a particular one of these wires; there will be a negligible resistance between the "right" ends, and only between the "right" ends.</a:t>
            </a:r>
            <a:endParaRPr>
              <a:solidFill>
                <a:srgbClr val="FFBA00"/>
              </a:solidFill>
              <a:latin typeface="Raleway"/>
              <a:ea typeface="Raleway"/>
              <a:cs typeface="Raleway"/>
              <a:sym typeface="Raleway"/>
            </a:endParaRPr>
          </a:p>
          <a:p>
            <a:pPr marL="0" lvl="0" indent="0" algn="l" rtl="0">
              <a:spcBef>
                <a:spcPts val="0"/>
              </a:spcBef>
              <a:spcAft>
                <a:spcPts val="0"/>
              </a:spcAft>
              <a:buNone/>
            </a:pPr>
            <a:endParaRPr>
              <a:solidFill>
                <a:srgbClr val="FFBA00"/>
              </a:solidFill>
              <a:latin typeface="Raleway"/>
              <a:ea typeface="Raleway"/>
              <a:cs typeface="Raleway"/>
              <a:sym typeface="Raleway"/>
            </a:endParaRPr>
          </a:p>
          <a:p>
            <a:pPr marL="0" lvl="0" indent="0" algn="l" rtl="0">
              <a:spcBef>
                <a:spcPts val="0"/>
              </a:spcBef>
              <a:spcAft>
                <a:spcPts val="0"/>
              </a:spcAft>
              <a:buNone/>
            </a:pPr>
            <a:r>
              <a:rPr lang="en">
                <a:solidFill>
                  <a:srgbClr val="FFBA00"/>
                </a:solidFill>
                <a:latin typeface="Raleway"/>
                <a:ea typeface="Raleway"/>
                <a:cs typeface="Raleway"/>
                <a:sym typeface="Raleway"/>
              </a:rPr>
              <a:t>This test is the performed just after the hardware soldering and configuration has been completed. This test aims at finding any electrical open paths in the circuit after the soldering. Many a times, the electrical continuity in the circuit is lost due to improper soldering, wrong and rough handling of the PCB, improper usage of the soldering iron, component failures and presence of bugs in the circuit diagram. We use a multi meter to perform this test. We keep the multi meter in buzzer mode and connect the ground terminal of the multi meter to the ground. We connect both the terminals across the path that needs to be checked. If there is continuation then you will hear the beep sound.</a:t>
            </a:r>
            <a:endParaRPr>
              <a:solidFill>
                <a:srgbClr val="FFBA00"/>
              </a:solidFill>
              <a:latin typeface="Raleway"/>
              <a:ea typeface="Raleway"/>
              <a:cs typeface="Raleway"/>
              <a:sym typeface="Raleway"/>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3"/>
          <p:cNvSpPr txBox="1">
            <a:spLocks noGrp="1"/>
          </p:cNvSpPr>
          <p:nvPr>
            <p:ph type="title"/>
          </p:nvPr>
        </p:nvSpPr>
        <p:spPr>
          <a:xfrm>
            <a:off x="2153463" y="540468"/>
            <a:ext cx="6244200" cy="98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Power Testing</a:t>
            </a:r>
            <a:endParaRPr/>
          </a:p>
        </p:txBody>
      </p:sp>
      <p:sp>
        <p:nvSpPr>
          <p:cNvPr id="230" name="Google Shape;230;p33"/>
          <p:cNvSpPr txBox="1"/>
          <p:nvPr/>
        </p:nvSpPr>
        <p:spPr>
          <a:xfrm>
            <a:off x="372201" y="1448847"/>
            <a:ext cx="8273100" cy="3514778"/>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Clr>
                <a:schemeClr val="dk2"/>
              </a:buClr>
              <a:buSzPts val="1100"/>
              <a:buFont typeface="Arial"/>
              <a:buNone/>
            </a:pPr>
            <a:r>
              <a:rPr lang="en" sz="1600" dirty="0">
                <a:solidFill>
                  <a:srgbClr val="FFBA00"/>
                </a:solidFill>
                <a:latin typeface="Raleway"/>
                <a:ea typeface="Raleway"/>
                <a:cs typeface="Raleway"/>
                <a:sym typeface="Raleway"/>
              </a:rPr>
              <a:t>We take a multi meter and put it in voltage mode. Remember that this test is performed without microcontroller. Firstly, we check the output of the transformer, whether we get the required 12 v AC voltage.</a:t>
            </a:r>
            <a:endParaRPr sz="1600" dirty="0">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sz="1600" dirty="0">
                <a:solidFill>
                  <a:srgbClr val="FFBA00"/>
                </a:solidFill>
                <a:latin typeface="Raleway"/>
                <a:ea typeface="Raleway"/>
                <a:cs typeface="Raleway"/>
                <a:sym typeface="Raleway"/>
              </a:rPr>
              <a:t> </a:t>
            </a:r>
            <a:endParaRPr sz="1600" dirty="0">
              <a:solidFill>
                <a:srgbClr val="FFBA00"/>
              </a:solidFill>
              <a:latin typeface="Raleway"/>
              <a:ea typeface="Raleway"/>
              <a:cs typeface="Raleway"/>
              <a:sym typeface="Raleway"/>
            </a:endParaRPr>
          </a:p>
          <a:p>
            <a:pPr marL="0" marR="38100" lvl="0" indent="0" algn="just" rtl="0">
              <a:lnSpc>
                <a:spcPct val="115000"/>
              </a:lnSpc>
              <a:spcBef>
                <a:spcPts val="0"/>
              </a:spcBef>
              <a:spcAft>
                <a:spcPts val="0"/>
              </a:spcAft>
              <a:buClr>
                <a:schemeClr val="dk2"/>
              </a:buClr>
              <a:buSzPts val="1100"/>
              <a:buFont typeface="Arial"/>
              <a:buNone/>
            </a:pPr>
            <a:r>
              <a:rPr lang="en" sz="1600" dirty="0">
                <a:solidFill>
                  <a:srgbClr val="FFBA00"/>
                </a:solidFill>
                <a:latin typeface="Raleway"/>
                <a:ea typeface="Raleway"/>
                <a:cs typeface="Raleway"/>
                <a:sym typeface="Raleway"/>
              </a:rPr>
              <a:t>Then we apply this voltage to the power supply circuit. Note that we do this test without microcontroller because if there is any excessive voltage, this may lead to damaging the controller. We check for the input to the voltage regulator i.e., are we getting an input of 12v and an output of 5v. This 5v output is given to the microcontrollers’ 40</a:t>
            </a:r>
            <a:r>
              <a:rPr lang="en" sz="1600" baseline="30000" dirty="0">
                <a:solidFill>
                  <a:srgbClr val="FFBA00"/>
                </a:solidFill>
                <a:latin typeface="Raleway"/>
                <a:ea typeface="Raleway"/>
                <a:cs typeface="Raleway"/>
                <a:sym typeface="Raleway"/>
              </a:rPr>
              <a:t>th</a:t>
            </a:r>
            <a:r>
              <a:rPr lang="en" sz="1600" dirty="0">
                <a:solidFill>
                  <a:srgbClr val="FFBA00"/>
                </a:solidFill>
                <a:latin typeface="Raleway"/>
                <a:ea typeface="Raleway"/>
                <a:cs typeface="Raleway"/>
                <a:sym typeface="Raleway"/>
              </a:rPr>
              <a:t> pin. Hence we check for the voltage level at 40</a:t>
            </a:r>
            <a:r>
              <a:rPr lang="en" sz="1600" baseline="30000" dirty="0">
                <a:solidFill>
                  <a:srgbClr val="FFBA00"/>
                </a:solidFill>
                <a:latin typeface="Raleway"/>
                <a:ea typeface="Raleway"/>
                <a:cs typeface="Raleway"/>
                <a:sym typeface="Raleway"/>
              </a:rPr>
              <a:t>th</a:t>
            </a:r>
            <a:r>
              <a:rPr lang="en" sz="1600" dirty="0">
                <a:solidFill>
                  <a:srgbClr val="FFBA00"/>
                </a:solidFill>
                <a:latin typeface="Raleway"/>
                <a:ea typeface="Raleway"/>
                <a:cs typeface="Raleway"/>
                <a:sym typeface="Raleway"/>
              </a:rPr>
              <a:t> pin. Similarly, we check for the other terminals for the required voltage. In this way we can assure that the voltage at all the terminals is as per the requirement</a:t>
            </a:r>
            <a:endParaRPr sz="1600" dirty="0">
              <a:solidFill>
                <a:srgbClr val="FFBA00"/>
              </a:solidFill>
              <a:latin typeface="Raleway"/>
              <a:ea typeface="Raleway"/>
              <a:cs typeface="Raleway"/>
              <a:sym typeface="Raleway"/>
            </a:endParaRPr>
          </a:p>
          <a:p>
            <a:pPr marL="0" lvl="0" indent="0" algn="l" rtl="0">
              <a:spcBef>
                <a:spcPts val="0"/>
              </a:spcBef>
              <a:spcAft>
                <a:spcPts val="0"/>
              </a:spcAft>
              <a:buNone/>
            </a:pPr>
            <a:endParaRPr dirty="0">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4"/>
          <p:cNvSpPr txBox="1">
            <a:spLocks noGrp="1"/>
          </p:cNvSpPr>
          <p:nvPr>
            <p:ph type="title"/>
          </p:nvPr>
        </p:nvSpPr>
        <p:spPr>
          <a:xfrm>
            <a:off x="1945645" y="477217"/>
            <a:ext cx="6244200" cy="999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Software </a:t>
            </a:r>
            <a:r>
              <a:rPr lang="en-IN" dirty="0"/>
              <a:t>Testing</a:t>
            </a:r>
            <a:endParaRPr dirty="0"/>
          </a:p>
        </p:txBody>
      </p:sp>
      <p:sp>
        <p:nvSpPr>
          <p:cNvPr id="236" name="Google Shape;236;p34"/>
          <p:cNvSpPr txBox="1"/>
          <p:nvPr/>
        </p:nvSpPr>
        <p:spPr>
          <a:xfrm>
            <a:off x="1005946" y="1728831"/>
            <a:ext cx="7288710" cy="2099006"/>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Clr>
                <a:schemeClr val="dk2"/>
              </a:buClr>
              <a:buSzPts val="1100"/>
              <a:buFont typeface="Arial"/>
              <a:buNone/>
            </a:pPr>
            <a:r>
              <a:rPr lang="en" sz="1600" dirty="0">
                <a:solidFill>
                  <a:srgbClr val="FFBA00"/>
                </a:solidFill>
                <a:latin typeface="Lato"/>
                <a:ea typeface="Lato"/>
                <a:cs typeface="Lato"/>
                <a:sym typeface="Lato"/>
              </a:rPr>
              <a:t>We checked assembly language program then we found that the loop given in the program is incorrect so we check it and then it place it at proper place so it program work in correct manner .also there is small problem regarding with port so we change number of port and then our program is able to use in our project.</a:t>
            </a:r>
            <a:endParaRPr sz="1600" dirty="0">
              <a:solidFill>
                <a:srgbClr val="FFBA00"/>
              </a:solidFill>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 sz="1600" dirty="0">
                <a:solidFill>
                  <a:srgbClr val="FFBA00"/>
                </a:solidFill>
                <a:latin typeface="Lato"/>
                <a:ea typeface="Lato"/>
                <a:cs typeface="Lato"/>
                <a:sym typeface="Lato"/>
              </a:rPr>
              <a:t> </a:t>
            </a:r>
            <a:endParaRPr sz="1600" dirty="0">
              <a:solidFill>
                <a:srgbClr val="FFBA00"/>
              </a:solidFill>
              <a:latin typeface="Lato"/>
              <a:ea typeface="Lato"/>
              <a:cs typeface="Lato"/>
              <a:sym typeface="Lato"/>
            </a:endParaRPr>
          </a:p>
          <a:p>
            <a:pPr marL="0" lvl="0" indent="0" algn="l" rtl="0">
              <a:spcBef>
                <a:spcPts val="0"/>
              </a:spcBef>
              <a:spcAft>
                <a:spcPts val="0"/>
              </a:spcAft>
              <a:buNone/>
            </a:pPr>
            <a:endParaRPr dirty="0">
              <a:solidFill>
                <a:srgbClr val="FFBA00"/>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 program&#10;&#10;Description automatically generated">
            <a:extLst>
              <a:ext uri="{FF2B5EF4-FFF2-40B4-BE49-F238E27FC236}">
                <a16:creationId xmlns:a16="http://schemas.microsoft.com/office/drawing/2014/main" id="{D8AD8D24-61FC-FDE6-BCC7-55C37D72F1D4}"/>
              </a:ext>
            </a:extLst>
          </p:cNvPr>
          <p:cNvPicPr>
            <a:picLocks noChangeAspect="1"/>
          </p:cNvPicPr>
          <p:nvPr/>
        </p:nvPicPr>
        <p:blipFill>
          <a:blip r:embed="rId2"/>
          <a:stretch>
            <a:fillRect/>
          </a:stretch>
        </p:blipFill>
        <p:spPr>
          <a:xfrm>
            <a:off x="428627" y="0"/>
            <a:ext cx="8127257" cy="5143500"/>
          </a:xfrm>
          <a:prstGeom prst="rect">
            <a:avLst/>
          </a:prstGeom>
        </p:spPr>
      </p:pic>
    </p:spTree>
    <p:extLst>
      <p:ext uri="{BB962C8B-B14F-4D97-AF65-F5344CB8AC3E}">
        <p14:creationId xmlns:p14="http://schemas.microsoft.com/office/powerpoint/2010/main" val="12078874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46E95C9-E365-5BDD-FD44-9B5815631834}"/>
              </a:ext>
            </a:extLst>
          </p:cNvPr>
          <p:cNvPicPr>
            <a:picLocks noChangeAspect="1"/>
          </p:cNvPicPr>
          <p:nvPr/>
        </p:nvPicPr>
        <p:blipFill>
          <a:blip r:embed="rId2"/>
          <a:stretch>
            <a:fillRect/>
          </a:stretch>
        </p:blipFill>
        <p:spPr>
          <a:xfrm>
            <a:off x="424543" y="363614"/>
            <a:ext cx="4245943" cy="2232629"/>
          </a:xfrm>
          <a:prstGeom prst="rect">
            <a:avLst/>
          </a:prstGeom>
        </p:spPr>
      </p:pic>
      <p:pic>
        <p:nvPicPr>
          <p:cNvPr id="6" name="Picture 5">
            <a:extLst>
              <a:ext uri="{FF2B5EF4-FFF2-40B4-BE49-F238E27FC236}">
                <a16:creationId xmlns:a16="http://schemas.microsoft.com/office/drawing/2014/main" id="{B745143F-2874-2F55-7784-93FC8DF344F9}"/>
              </a:ext>
            </a:extLst>
          </p:cNvPr>
          <p:cNvPicPr>
            <a:picLocks noChangeAspect="1"/>
          </p:cNvPicPr>
          <p:nvPr/>
        </p:nvPicPr>
        <p:blipFill>
          <a:blip r:embed="rId3"/>
          <a:stretch>
            <a:fillRect/>
          </a:stretch>
        </p:blipFill>
        <p:spPr>
          <a:xfrm rot="16200000">
            <a:off x="5517345" y="1509384"/>
            <a:ext cx="2815727" cy="4437585"/>
          </a:xfrm>
          <a:prstGeom prst="rect">
            <a:avLst/>
          </a:prstGeom>
        </p:spPr>
      </p:pic>
      <p:sp>
        <p:nvSpPr>
          <p:cNvPr id="7" name="TextBox 6">
            <a:extLst>
              <a:ext uri="{FF2B5EF4-FFF2-40B4-BE49-F238E27FC236}">
                <a16:creationId xmlns:a16="http://schemas.microsoft.com/office/drawing/2014/main" id="{E59EDF09-C27E-2DE7-B957-359E686A9C0B}"/>
              </a:ext>
            </a:extLst>
          </p:cNvPr>
          <p:cNvSpPr txBox="1"/>
          <p:nvPr/>
        </p:nvSpPr>
        <p:spPr>
          <a:xfrm>
            <a:off x="5396593" y="604157"/>
            <a:ext cx="3690257" cy="307777"/>
          </a:xfrm>
          <a:prstGeom prst="rect">
            <a:avLst/>
          </a:prstGeom>
          <a:noFill/>
        </p:spPr>
        <p:txBody>
          <a:bodyPr wrap="square" rtlCol="0">
            <a:spAutoFit/>
          </a:bodyPr>
          <a:lstStyle/>
          <a:p>
            <a:r>
              <a:rPr lang="en-US" dirty="0">
                <a:solidFill>
                  <a:schemeClr val="bg1">
                    <a:lumMod val="95000"/>
                  </a:schemeClr>
                </a:solidFill>
                <a:latin typeface="Segoe UI" panose="020B0502040204020203" pitchFamily="34" charset="0"/>
                <a:cs typeface="Segoe UI" panose="020B0502040204020203" pitchFamily="34" charset="0"/>
              </a:rPr>
              <a:t>This is how our project looks like.</a:t>
            </a:r>
            <a:endParaRPr lang="en-IN" dirty="0">
              <a:solidFill>
                <a:schemeClr val="bg1">
                  <a:lumMod val="95000"/>
                </a:schemeClr>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3897701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40"/>
        <p:cNvGrpSpPr/>
        <p:nvPr/>
      </p:nvGrpSpPr>
      <p:grpSpPr>
        <a:xfrm>
          <a:off x="0" y="0"/>
          <a:ext cx="0" cy="0"/>
          <a:chOff x="0" y="0"/>
          <a:chExt cx="0" cy="0"/>
        </a:xfrm>
      </p:grpSpPr>
      <p:pic>
        <p:nvPicPr>
          <p:cNvPr id="241" name="Google Shape;241;p3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242" name="Google Shape;242;p35"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243" name="Google Shape;243;p35"/>
          <p:cNvSpPr txBox="1"/>
          <p:nvPr/>
        </p:nvSpPr>
        <p:spPr>
          <a:xfrm>
            <a:off x="2855550" y="68739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Conclusion</a:t>
            </a:r>
            <a:endParaRPr sz="3000" b="1">
              <a:solidFill>
                <a:schemeClr val="lt2"/>
              </a:solidFill>
              <a:latin typeface="Raleway"/>
              <a:ea typeface="Raleway"/>
              <a:cs typeface="Raleway"/>
              <a:sym typeface="Raleway"/>
            </a:endParaRPr>
          </a:p>
        </p:txBody>
      </p:sp>
      <p:sp>
        <p:nvSpPr>
          <p:cNvPr id="244" name="Google Shape;244;p35"/>
          <p:cNvSpPr txBox="1">
            <a:spLocks noGrp="1"/>
          </p:cNvSpPr>
          <p:nvPr>
            <p:ph type="body" idx="4294967295"/>
          </p:nvPr>
        </p:nvSpPr>
        <p:spPr>
          <a:xfrm>
            <a:off x="2855550" y="1377475"/>
            <a:ext cx="3432900" cy="33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Raleway"/>
                <a:ea typeface="Raleway"/>
                <a:cs typeface="Raleway"/>
                <a:sym typeface="Raleway"/>
              </a:rPr>
              <a:t>Build confidence around your product or idea by including at least one of the these slides:</a:t>
            </a:r>
            <a:endParaRPr sz="1200">
              <a:latin typeface="Raleway"/>
              <a:ea typeface="Raleway"/>
              <a:cs typeface="Raleway"/>
              <a:sym typeface="Raleway"/>
            </a:endParaRPr>
          </a:p>
          <a:p>
            <a:pPr marL="457200" lvl="0" indent="-317500" algn="l" rtl="0">
              <a:spcBef>
                <a:spcPts val="16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Conclusion</a:t>
            </a:r>
            <a:endParaRPr sz="1400" b="1">
              <a:solidFill>
                <a:schemeClr val="dk1"/>
              </a:solidFill>
              <a:latin typeface="Raleway"/>
              <a:ea typeface="Raleway"/>
              <a:cs typeface="Raleway"/>
              <a:sym typeface="Raleway"/>
            </a:endParaRPr>
          </a:p>
          <a:p>
            <a:pPr marL="457200" lvl="0" indent="0" algn="l" rtl="0">
              <a:spcBef>
                <a:spcPts val="1000"/>
              </a:spcBef>
              <a:spcAft>
                <a:spcPts val="0"/>
              </a:spcAft>
              <a:buNone/>
            </a:pPr>
            <a:endParaRPr sz="1200">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Application</a:t>
            </a:r>
            <a:endParaRPr sz="1400" b="1">
              <a:solidFill>
                <a:schemeClr val="dk1"/>
              </a:solidFill>
              <a:latin typeface="Raleway"/>
              <a:ea typeface="Raleway"/>
              <a:cs typeface="Raleway"/>
              <a:sym typeface="Raleway"/>
            </a:endParaRPr>
          </a:p>
          <a:p>
            <a:pPr marL="457200" lvl="0" indent="0" algn="l" rtl="0">
              <a:spcBef>
                <a:spcPts val="1000"/>
              </a:spcBef>
              <a:spcAft>
                <a:spcPts val="0"/>
              </a:spcAft>
              <a:buNone/>
            </a:pPr>
            <a:endParaRPr sz="1200">
              <a:latin typeface="Raleway"/>
              <a:ea typeface="Raleway"/>
              <a:cs typeface="Raleway"/>
              <a:sym typeface="Raleway"/>
            </a:endParaRPr>
          </a:p>
          <a:p>
            <a:pPr marL="457200" lvl="0" indent="-304800" algn="l" rtl="0">
              <a:spcBef>
                <a:spcPts val="1000"/>
              </a:spcBef>
              <a:spcAft>
                <a:spcPts val="0"/>
              </a:spcAft>
              <a:buClr>
                <a:schemeClr val="dk1"/>
              </a:buClr>
              <a:buSzPts val="1200"/>
              <a:buFont typeface="Raleway"/>
              <a:buChar char="➔"/>
            </a:pPr>
            <a:r>
              <a:rPr lang="en" sz="1400" b="1">
                <a:solidFill>
                  <a:schemeClr val="dk1"/>
                </a:solidFill>
                <a:latin typeface="Raleway"/>
                <a:ea typeface="Raleway"/>
                <a:cs typeface="Raleway"/>
                <a:sym typeface="Raleway"/>
              </a:rPr>
              <a:t>Advantage</a:t>
            </a:r>
            <a:endParaRPr sz="1400" b="1">
              <a:solidFill>
                <a:schemeClr val="dk1"/>
              </a:solidFill>
              <a:latin typeface="Raleway"/>
              <a:ea typeface="Raleway"/>
              <a:cs typeface="Raleway"/>
              <a:sym typeface="Raleway"/>
            </a:endParaRPr>
          </a:p>
          <a:p>
            <a:pPr marL="457200" lvl="0" indent="0" algn="l" rtl="0">
              <a:spcBef>
                <a:spcPts val="1000"/>
              </a:spcBef>
              <a:spcAft>
                <a:spcPts val="1000"/>
              </a:spcAft>
              <a:buNone/>
            </a:pPr>
            <a:endParaRPr sz="1200">
              <a:latin typeface="Raleway"/>
              <a:ea typeface="Raleway"/>
              <a:cs typeface="Raleway"/>
              <a:sym typeface="Raleway"/>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6"/>
          <p:cNvSpPr txBox="1">
            <a:spLocks noGrp="1"/>
          </p:cNvSpPr>
          <p:nvPr>
            <p:ph type="title"/>
          </p:nvPr>
        </p:nvSpPr>
        <p:spPr>
          <a:xfrm>
            <a:off x="2532958" y="648894"/>
            <a:ext cx="6244200" cy="93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a:t>
            </a:r>
            <a:endParaRPr/>
          </a:p>
        </p:txBody>
      </p:sp>
      <p:sp>
        <p:nvSpPr>
          <p:cNvPr id="250" name="Google Shape;250;p36"/>
          <p:cNvSpPr txBox="1"/>
          <p:nvPr/>
        </p:nvSpPr>
        <p:spPr>
          <a:xfrm>
            <a:off x="709650" y="1801437"/>
            <a:ext cx="7724700" cy="2629920"/>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Clr>
                <a:schemeClr val="dk2"/>
              </a:buClr>
              <a:buSzPts val="1100"/>
              <a:buFont typeface="Arial"/>
              <a:buNone/>
            </a:pPr>
            <a:r>
              <a:rPr lang="en" sz="1600" dirty="0">
                <a:solidFill>
                  <a:srgbClr val="FFBA00"/>
                </a:solidFill>
                <a:latin typeface="Lato"/>
                <a:ea typeface="Lato"/>
                <a:cs typeface="Lato"/>
                <a:sym typeface="Lato"/>
              </a:rPr>
              <a:t>The project can be implemented for a double security check for home when the homeowner has gone out where he will be informed through a call that a burglary has happened at his residence and he should immediately attend to that.</a:t>
            </a:r>
            <a:endParaRPr sz="1600" dirty="0">
              <a:solidFill>
                <a:srgbClr val="FFBA00"/>
              </a:solidFill>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 sz="1600" dirty="0">
                <a:solidFill>
                  <a:srgbClr val="FFBA00"/>
                </a:solidFill>
                <a:latin typeface="Lato"/>
                <a:ea typeface="Lato"/>
                <a:cs typeface="Lato"/>
                <a:sym typeface="Lato"/>
              </a:rPr>
              <a:t> </a:t>
            </a:r>
            <a:endParaRPr sz="1600" dirty="0">
              <a:solidFill>
                <a:srgbClr val="FFBA00"/>
              </a:solidFill>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 sz="1600" dirty="0">
                <a:solidFill>
                  <a:srgbClr val="FFBA00"/>
                </a:solidFill>
                <a:latin typeface="Lato"/>
                <a:ea typeface="Lato"/>
                <a:cs typeface="Lato"/>
                <a:sym typeface="Lato"/>
              </a:rPr>
              <a:t> It also caters to the need of energy management, which checks the presence of people inside and switches on the lights and fan based upon the weather condition. All this will give a person the freedom to work on more important issues.</a:t>
            </a:r>
            <a:endParaRPr sz="1600" dirty="0">
              <a:solidFill>
                <a:srgbClr val="FFBA00"/>
              </a:solidFill>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 dirty="0">
                <a:solidFill>
                  <a:srgbClr val="FFBA00"/>
                </a:solidFill>
                <a:latin typeface="Lato"/>
                <a:ea typeface="Lato"/>
                <a:cs typeface="Lato"/>
                <a:sym typeface="Lato"/>
              </a:rPr>
              <a:t> </a:t>
            </a:r>
            <a:endParaRPr dirty="0">
              <a:solidFill>
                <a:srgbClr val="FFBA00"/>
              </a:solidFill>
              <a:latin typeface="Lato"/>
              <a:ea typeface="Lato"/>
              <a:cs typeface="Lato"/>
              <a:sym typeface="Lato"/>
            </a:endParaRPr>
          </a:p>
          <a:p>
            <a:pPr marL="0" lvl="0" indent="0" algn="l" rtl="0">
              <a:spcBef>
                <a:spcPts val="0"/>
              </a:spcBef>
              <a:spcAft>
                <a:spcPts val="0"/>
              </a:spcAft>
              <a:buNone/>
            </a:pPr>
            <a:endParaRPr dirty="0">
              <a:solidFill>
                <a:srgbClr val="FFBA00"/>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7"/>
          <p:cNvSpPr txBox="1">
            <a:spLocks noGrp="1"/>
          </p:cNvSpPr>
          <p:nvPr>
            <p:ph type="title"/>
          </p:nvPr>
        </p:nvSpPr>
        <p:spPr>
          <a:xfrm>
            <a:off x="2416625" y="613171"/>
            <a:ext cx="6244200" cy="85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Application</a:t>
            </a:r>
            <a:endParaRPr/>
          </a:p>
        </p:txBody>
      </p:sp>
      <p:sp>
        <p:nvSpPr>
          <p:cNvPr id="256" name="Google Shape;256;p37"/>
          <p:cNvSpPr txBox="1"/>
          <p:nvPr/>
        </p:nvSpPr>
        <p:spPr>
          <a:xfrm>
            <a:off x="501125" y="1730250"/>
            <a:ext cx="8159700" cy="2311372"/>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Clr>
                <a:schemeClr val="dk2"/>
              </a:buClr>
              <a:buSzPts val="1100"/>
              <a:buFont typeface="Arial"/>
              <a:buNone/>
            </a:pPr>
            <a:r>
              <a:rPr lang="en-IN" sz="1800" dirty="0">
                <a:solidFill>
                  <a:srgbClr val="FFBA00"/>
                </a:solidFill>
                <a:latin typeface="Lato"/>
                <a:ea typeface="Lato"/>
                <a:cs typeface="Lato"/>
                <a:sym typeface="Lato"/>
              </a:rPr>
              <a:t>For many buildings, the EMS has more power than any other equipment to make or break the operation of the facility.</a:t>
            </a:r>
          </a:p>
          <a:p>
            <a:pPr marL="0" marR="38100" lvl="0" indent="0" algn="just" rtl="0">
              <a:lnSpc>
                <a:spcPct val="115000"/>
              </a:lnSpc>
              <a:spcBef>
                <a:spcPts val="0"/>
              </a:spcBef>
              <a:spcAft>
                <a:spcPts val="0"/>
              </a:spcAft>
              <a:buClr>
                <a:schemeClr val="dk2"/>
              </a:buClr>
              <a:buSzPts val="1100"/>
              <a:buFont typeface="Arial"/>
              <a:buNone/>
            </a:pPr>
            <a:r>
              <a:rPr lang="en-IN" sz="1800" dirty="0">
                <a:solidFill>
                  <a:srgbClr val="FFBA00"/>
                </a:solidFill>
                <a:latin typeface="Lato"/>
                <a:ea typeface="Lato"/>
                <a:cs typeface="Lato"/>
                <a:sym typeface="Lato"/>
              </a:rPr>
              <a:t> </a:t>
            </a:r>
          </a:p>
          <a:p>
            <a:pPr marL="0" marR="38100" lvl="0" indent="0" algn="just" rtl="0">
              <a:lnSpc>
                <a:spcPct val="115000"/>
              </a:lnSpc>
              <a:spcBef>
                <a:spcPts val="0"/>
              </a:spcBef>
              <a:spcAft>
                <a:spcPts val="0"/>
              </a:spcAft>
              <a:buClr>
                <a:schemeClr val="dk2"/>
              </a:buClr>
              <a:buSzPts val="1100"/>
              <a:buFont typeface="Arial"/>
              <a:buNone/>
            </a:pPr>
            <a:r>
              <a:rPr lang="en-IN" sz="1800" dirty="0">
                <a:solidFill>
                  <a:srgbClr val="FFBA00"/>
                </a:solidFill>
                <a:latin typeface="Lato"/>
                <a:ea typeface="Lato"/>
                <a:cs typeface="Lato"/>
                <a:sym typeface="Lato"/>
              </a:rPr>
              <a:t>For this reason, the owner, facility manager, and system operator should work together on the management aspects as well as the technical aspects of EMS to optimize cost and energy savings as well as tenant comfort.</a:t>
            </a:r>
          </a:p>
          <a:p>
            <a:pPr marL="0" lvl="0" indent="0" algn="l" rtl="0">
              <a:spcBef>
                <a:spcPts val="0"/>
              </a:spcBef>
              <a:spcAft>
                <a:spcPts val="0"/>
              </a:spcAft>
              <a:buNone/>
            </a:pPr>
            <a:endParaRPr dirty="0">
              <a:solidFill>
                <a:srgbClr val="FFBA00"/>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8"/>
          <p:cNvSpPr txBox="1">
            <a:spLocks noGrp="1"/>
          </p:cNvSpPr>
          <p:nvPr>
            <p:ph type="title"/>
          </p:nvPr>
        </p:nvSpPr>
        <p:spPr>
          <a:xfrm>
            <a:off x="2388200" y="594680"/>
            <a:ext cx="6244200" cy="86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Advantages</a:t>
            </a:r>
            <a:endParaRPr/>
          </a:p>
        </p:txBody>
      </p:sp>
      <p:sp>
        <p:nvSpPr>
          <p:cNvPr id="262" name="Google Shape;262;p38"/>
          <p:cNvSpPr txBox="1"/>
          <p:nvPr/>
        </p:nvSpPr>
        <p:spPr>
          <a:xfrm>
            <a:off x="695506" y="1674354"/>
            <a:ext cx="7752987" cy="3762538"/>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Clr>
                <a:schemeClr val="dk2"/>
              </a:buClr>
              <a:buSzPts val="1100"/>
              <a:buFont typeface="Arial"/>
              <a:buNone/>
            </a:pPr>
            <a:r>
              <a:rPr lang="en-IN" sz="1600" dirty="0">
                <a:solidFill>
                  <a:srgbClr val="FFBA00"/>
                </a:solidFill>
                <a:latin typeface="Lato"/>
                <a:ea typeface="Lato"/>
                <a:cs typeface="Lato"/>
                <a:sym typeface="Lato"/>
              </a:rPr>
              <a:t>1. An</a:t>
            </a:r>
            <a:r>
              <a:rPr lang="en" sz="1600" dirty="0">
                <a:solidFill>
                  <a:srgbClr val="FFBA00"/>
                </a:solidFill>
                <a:latin typeface="Lato"/>
                <a:ea typeface="Lato"/>
                <a:cs typeface="Lato"/>
                <a:sym typeface="Lato"/>
              </a:rPr>
              <a:t> EMS is a system that monitors, controls and optimizes energy usage and transmission.</a:t>
            </a:r>
            <a:endParaRPr sz="1600" dirty="0">
              <a:solidFill>
                <a:srgbClr val="FFBA00"/>
              </a:solidFill>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 sz="1600" dirty="0">
                <a:solidFill>
                  <a:srgbClr val="FFBA00"/>
                </a:solidFill>
                <a:latin typeface="Lato"/>
                <a:ea typeface="Lato"/>
                <a:cs typeface="Lato"/>
                <a:sym typeface="Lato"/>
              </a:rPr>
              <a:t> </a:t>
            </a:r>
            <a:endParaRPr sz="1600" dirty="0">
              <a:solidFill>
                <a:srgbClr val="FFBA00"/>
              </a:solidFill>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IN" sz="1600" dirty="0">
                <a:solidFill>
                  <a:srgbClr val="FFBA00"/>
                </a:solidFill>
                <a:latin typeface="Lato"/>
                <a:ea typeface="Lato"/>
                <a:cs typeface="Lato"/>
                <a:sym typeface="Lato"/>
              </a:rPr>
              <a:t>2. </a:t>
            </a:r>
            <a:r>
              <a:rPr lang="en" sz="1600" dirty="0">
                <a:solidFill>
                  <a:srgbClr val="FFBA00"/>
                </a:solidFill>
                <a:latin typeface="Lato"/>
                <a:ea typeface="Lato"/>
                <a:cs typeface="Lato"/>
                <a:sym typeface="Lato"/>
              </a:rPr>
              <a:t>The most obvious of all benefits is the EMS's ability to reduce electricity costs by monitoring and optimizing energy used for lighting, heating and cooling, ventilation,</a:t>
            </a:r>
            <a:endParaRPr sz="1600" dirty="0">
              <a:solidFill>
                <a:srgbClr val="FFBA00"/>
              </a:solidFill>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endParaRPr lang="en-IN" sz="1600" dirty="0">
              <a:solidFill>
                <a:srgbClr val="FFBA00"/>
              </a:solidFill>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IN" sz="1600" dirty="0">
                <a:solidFill>
                  <a:srgbClr val="FFBA00"/>
                </a:solidFill>
                <a:latin typeface="Lato"/>
                <a:ea typeface="Lato"/>
                <a:cs typeface="Lato"/>
                <a:sym typeface="Lato"/>
              </a:rPr>
              <a:t>3. </a:t>
            </a:r>
            <a:r>
              <a:rPr lang="en" sz="1600" dirty="0">
                <a:solidFill>
                  <a:srgbClr val="FFBA00"/>
                </a:solidFill>
                <a:latin typeface="Lato"/>
                <a:ea typeface="Lato"/>
                <a:cs typeface="Lato"/>
                <a:sym typeface="Lato"/>
              </a:rPr>
              <a:t>Managing and reducing energy consumption not only saves money but also helps in mitigating climate change and enhancing corporate </a:t>
            </a:r>
            <a:r>
              <a:rPr lang="en-IN" sz="1600" dirty="0">
                <a:solidFill>
                  <a:srgbClr val="FFBA00"/>
                </a:solidFill>
                <a:latin typeface="Lato"/>
                <a:ea typeface="Lato"/>
                <a:cs typeface="Lato"/>
                <a:sym typeface="Lato"/>
              </a:rPr>
              <a:t>reputation. </a:t>
            </a:r>
            <a:r>
              <a:rPr lang="en" sz="1600" dirty="0">
                <a:solidFill>
                  <a:srgbClr val="FFBA00"/>
                </a:solidFill>
                <a:latin typeface="Lato"/>
                <a:ea typeface="Lato"/>
                <a:cs typeface="Lato"/>
                <a:sym typeface="Lato"/>
              </a:rPr>
              <a:t>Energy management is widely acknowledged as the best solution for direct and immediate reduction of energy consumption.</a:t>
            </a:r>
            <a:endParaRPr sz="1600" dirty="0">
              <a:solidFill>
                <a:srgbClr val="FFBA00"/>
              </a:solidFill>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 sz="1600" dirty="0">
                <a:solidFill>
                  <a:srgbClr val="FFBA00"/>
                </a:solidFill>
                <a:latin typeface="Lato"/>
                <a:ea typeface="Lato"/>
                <a:cs typeface="Lato"/>
                <a:sym typeface="Lato"/>
              </a:rPr>
              <a:t> </a:t>
            </a:r>
            <a:endParaRPr sz="1600" dirty="0">
              <a:solidFill>
                <a:srgbClr val="FFBA00"/>
              </a:solidFill>
              <a:latin typeface="Lato"/>
              <a:ea typeface="Lato"/>
              <a:cs typeface="Lato"/>
              <a:sym typeface="Lato"/>
            </a:endParaRPr>
          </a:p>
          <a:p>
            <a:pPr marL="0" marR="38100" lvl="0" indent="0" algn="just" rtl="0">
              <a:lnSpc>
                <a:spcPct val="115000"/>
              </a:lnSpc>
              <a:spcBef>
                <a:spcPts val="0"/>
              </a:spcBef>
              <a:spcAft>
                <a:spcPts val="0"/>
              </a:spcAft>
              <a:buClr>
                <a:schemeClr val="dk2"/>
              </a:buClr>
              <a:buSzPts val="1100"/>
              <a:buFont typeface="Arial"/>
              <a:buNone/>
            </a:pPr>
            <a:r>
              <a:rPr lang="en" dirty="0">
                <a:solidFill>
                  <a:srgbClr val="FFBA00"/>
                </a:solidFill>
                <a:latin typeface="Lato"/>
                <a:ea typeface="Lato"/>
                <a:cs typeface="Lato"/>
                <a:sym typeface="Lato"/>
              </a:rPr>
              <a:t> </a:t>
            </a:r>
            <a:endParaRPr dirty="0">
              <a:solidFill>
                <a:srgbClr val="FFBA00"/>
              </a:solidFill>
              <a:latin typeface="Lato"/>
              <a:ea typeface="Lato"/>
              <a:cs typeface="Lato"/>
              <a:sym typeface="Lato"/>
            </a:endParaRPr>
          </a:p>
          <a:p>
            <a:pPr marL="0" lvl="0" indent="0" algn="l" rtl="0">
              <a:spcBef>
                <a:spcPts val="0"/>
              </a:spcBef>
              <a:spcAft>
                <a:spcPts val="0"/>
              </a:spcAft>
              <a:buNone/>
            </a:pPr>
            <a:endParaRPr dirty="0">
              <a:solidFill>
                <a:srgbClr val="FFBA00"/>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p39"/>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4"/>
        <p:cNvGrpSpPr/>
        <p:nvPr/>
      </p:nvGrpSpPr>
      <p:grpSpPr>
        <a:xfrm>
          <a:off x="0" y="0"/>
          <a:ext cx="0" cy="0"/>
          <a:chOff x="0" y="0"/>
          <a:chExt cx="0" cy="0"/>
        </a:xfrm>
      </p:grpSpPr>
      <p:pic>
        <p:nvPicPr>
          <p:cNvPr id="85" name="Google Shape;85;p15"/>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id="86" name="Google Shape;86;p15" descr="Piece of duct tape sticking a note to the slide"/>
          <p:cNvPicPr preferRelativeResize="0"/>
          <p:nvPr/>
        </p:nvPicPr>
        <p:blipFill rotWithShape="1">
          <a:blip r:embed="rId4">
            <a:alphaModFix/>
          </a:blip>
          <a:srcRect l="9244" t="5926" r="2118" b="10011"/>
          <a:stretch/>
        </p:blipFill>
        <p:spPr>
          <a:xfrm rot="154828">
            <a:off x="3536000" y="147301"/>
            <a:ext cx="2072000" cy="736050"/>
          </a:xfrm>
          <a:prstGeom prst="rect">
            <a:avLst/>
          </a:prstGeom>
          <a:noFill/>
          <a:ln>
            <a:noFill/>
          </a:ln>
        </p:spPr>
      </p:pic>
      <p:sp>
        <p:nvSpPr>
          <p:cNvPr id="87" name="Google Shape;87;p15"/>
          <p:cNvSpPr txBox="1"/>
          <p:nvPr/>
        </p:nvSpPr>
        <p:spPr>
          <a:xfrm>
            <a:off x="2855550" y="687397"/>
            <a:ext cx="3432900" cy="762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000" b="1">
                <a:solidFill>
                  <a:schemeClr val="lt2"/>
                </a:solidFill>
                <a:latin typeface="Raleway"/>
                <a:ea typeface="Raleway"/>
                <a:cs typeface="Raleway"/>
                <a:sym typeface="Raleway"/>
              </a:rPr>
              <a:t>1. Intro</a:t>
            </a:r>
            <a:endParaRPr sz="3000" b="1">
              <a:solidFill>
                <a:schemeClr val="lt2"/>
              </a:solidFill>
              <a:latin typeface="Raleway"/>
              <a:ea typeface="Raleway"/>
              <a:cs typeface="Raleway"/>
              <a:sym typeface="Raleway"/>
            </a:endParaRPr>
          </a:p>
        </p:txBody>
      </p:sp>
      <p:sp>
        <p:nvSpPr>
          <p:cNvPr id="88" name="Google Shape;88;p15"/>
          <p:cNvSpPr txBox="1">
            <a:spLocks noGrp="1"/>
          </p:cNvSpPr>
          <p:nvPr>
            <p:ph type="body" idx="4294967295"/>
          </p:nvPr>
        </p:nvSpPr>
        <p:spPr>
          <a:xfrm>
            <a:off x="2855550" y="1377480"/>
            <a:ext cx="3432900" cy="332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b="1">
                <a:latin typeface="Raleway"/>
                <a:ea typeface="Raleway"/>
                <a:cs typeface="Raleway"/>
                <a:sym typeface="Raleway"/>
              </a:rPr>
              <a:t>This project is divided into some parts: </a:t>
            </a:r>
            <a:endParaRPr sz="1200">
              <a:latin typeface="Raleway"/>
              <a:ea typeface="Raleway"/>
              <a:cs typeface="Raleway"/>
              <a:sym typeface="Raleway"/>
            </a:endParaRPr>
          </a:p>
          <a:p>
            <a:pPr marL="457200" lvl="0" indent="-317500" algn="l" rtl="0">
              <a:spcBef>
                <a:spcPts val="16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Abstract</a:t>
            </a:r>
            <a:endParaRPr sz="1200">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System Design</a:t>
            </a:r>
            <a:endParaRPr sz="1400" b="1">
              <a:solidFill>
                <a:schemeClr val="dk1"/>
              </a:solidFill>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Hardware Required</a:t>
            </a:r>
            <a:endParaRPr sz="1400" b="1">
              <a:solidFill>
                <a:schemeClr val="dk1"/>
              </a:solidFill>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Descriptions</a:t>
            </a:r>
            <a:endParaRPr sz="1400" b="1">
              <a:solidFill>
                <a:schemeClr val="dk1"/>
              </a:solidFill>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Coding</a:t>
            </a:r>
            <a:endParaRPr sz="1400">
              <a:latin typeface="Raleway"/>
              <a:ea typeface="Raleway"/>
              <a:cs typeface="Raleway"/>
              <a:sym typeface="Raleway"/>
            </a:endParaRPr>
          </a:p>
          <a:p>
            <a:pPr marL="457200" lvl="0" indent="-317500" algn="l" rtl="0">
              <a:spcBef>
                <a:spcPts val="1000"/>
              </a:spcBef>
              <a:spcAft>
                <a:spcPts val="0"/>
              </a:spcAft>
              <a:buClr>
                <a:schemeClr val="dk1"/>
              </a:buClr>
              <a:buSzPts val="1400"/>
              <a:buFont typeface="Raleway"/>
              <a:buChar char="➔"/>
            </a:pPr>
            <a:r>
              <a:rPr lang="en" sz="1400" b="1">
                <a:solidFill>
                  <a:schemeClr val="dk1"/>
                </a:solidFill>
                <a:latin typeface="Raleway"/>
                <a:ea typeface="Raleway"/>
                <a:cs typeface="Raleway"/>
                <a:sym typeface="Raleway"/>
              </a:rPr>
              <a:t>Software and Hardware Testing</a:t>
            </a:r>
            <a:endParaRPr sz="1400" b="1">
              <a:solidFill>
                <a:schemeClr val="dk1"/>
              </a:solidFill>
              <a:latin typeface="Raleway"/>
              <a:ea typeface="Raleway"/>
              <a:cs typeface="Raleway"/>
              <a:sym typeface="Raleway"/>
            </a:endParaRPr>
          </a:p>
          <a:p>
            <a:pPr marL="457200" lvl="0" indent="-317500" algn="l" rtl="0">
              <a:spcBef>
                <a:spcPts val="1000"/>
              </a:spcBef>
              <a:spcAft>
                <a:spcPts val="1000"/>
              </a:spcAft>
              <a:buClr>
                <a:schemeClr val="dk1"/>
              </a:buClr>
              <a:buSzPts val="1400"/>
              <a:buFont typeface="Raleway"/>
              <a:buChar char="➔"/>
            </a:pPr>
            <a:r>
              <a:rPr lang="en" sz="1400" b="1">
                <a:solidFill>
                  <a:schemeClr val="dk1"/>
                </a:solidFill>
                <a:latin typeface="Raleway"/>
                <a:ea typeface="Raleway"/>
                <a:cs typeface="Raleway"/>
                <a:sym typeface="Raleway"/>
              </a:rPr>
              <a:t>Conclusion</a:t>
            </a:r>
            <a:endParaRPr sz="1400" b="1">
              <a:solidFill>
                <a:schemeClr val="dk1"/>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title" idx="4294967295"/>
          </p:nvPr>
        </p:nvSpPr>
        <p:spPr>
          <a:xfrm>
            <a:off x="535775" y="712150"/>
            <a:ext cx="5197200" cy="76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600">
                <a:solidFill>
                  <a:schemeClr val="dk1"/>
                </a:solidFill>
              </a:rPr>
              <a:t>Abstract</a:t>
            </a:r>
            <a:endParaRPr sz="2400"/>
          </a:p>
        </p:txBody>
      </p:sp>
      <p:sp>
        <p:nvSpPr>
          <p:cNvPr id="79" name="Google Shape;79;p14"/>
          <p:cNvSpPr txBox="1">
            <a:spLocks noGrp="1"/>
          </p:cNvSpPr>
          <p:nvPr>
            <p:ph type="title" idx="4294967295"/>
          </p:nvPr>
        </p:nvSpPr>
        <p:spPr>
          <a:xfrm>
            <a:off x="535775" y="1480150"/>
            <a:ext cx="5950200" cy="3455400"/>
          </a:xfrm>
          <a:prstGeom prst="rect">
            <a:avLst/>
          </a:prstGeom>
        </p:spPr>
        <p:txBody>
          <a:bodyPr spcFirstLastPara="1" wrap="square" lIns="91425" tIns="91425" rIns="91425" bIns="91425" anchor="t" anchorCtr="0">
            <a:noAutofit/>
          </a:bodyPr>
          <a:lstStyle/>
          <a:p>
            <a:pPr marL="0" lvl="0" indent="0" algn="just" rtl="0">
              <a:lnSpc>
                <a:spcPct val="115000"/>
              </a:lnSpc>
              <a:spcBef>
                <a:spcPts val="500"/>
              </a:spcBef>
              <a:spcAft>
                <a:spcPts val="0"/>
              </a:spcAft>
              <a:buClr>
                <a:schemeClr val="dk2"/>
              </a:buClr>
              <a:buSzPts val="1100"/>
              <a:buFont typeface="Arial"/>
              <a:buNone/>
            </a:pPr>
            <a:r>
              <a:rPr lang="en" sz="1200" b="0">
                <a:latin typeface="Arial"/>
                <a:ea typeface="Arial"/>
                <a:cs typeface="Arial"/>
                <a:sym typeface="Arial"/>
              </a:rPr>
              <a:t>•The project is designed for optimum energy management based on counter, light intensity and temperature sensor. The system also counts the number of persons entering and leaving the room and displays that information on LCD display. Depending on person’s entry as well as exiting condition the room appliances will play their role.  The ultimate objective of this system is to save the energy as well as to design automatic room light controller by turning off all the appliances when nobody is there in the home.</a:t>
            </a:r>
            <a:endParaRPr sz="1200" b="0">
              <a:latin typeface="Arial"/>
              <a:ea typeface="Arial"/>
              <a:cs typeface="Arial"/>
              <a:sym typeface="Arial"/>
            </a:endParaRPr>
          </a:p>
          <a:p>
            <a:pPr marL="0" lvl="0" indent="0" algn="just" rtl="0">
              <a:lnSpc>
                <a:spcPct val="115000"/>
              </a:lnSpc>
              <a:spcBef>
                <a:spcPts val="500"/>
              </a:spcBef>
              <a:spcAft>
                <a:spcPts val="0"/>
              </a:spcAft>
              <a:buClr>
                <a:schemeClr val="dk2"/>
              </a:buClr>
              <a:buSzPts val="1100"/>
              <a:buFont typeface="Arial"/>
              <a:buNone/>
            </a:pPr>
            <a:r>
              <a:rPr lang="en" sz="1200" b="0">
                <a:latin typeface="Arial"/>
                <a:ea typeface="Arial"/>
                <a:cs typeface="Arial"/>
                <a:sym typeface="Arial"/>
              </a:rPr>
              <a:t>•In this project we are using arduino UNO, LDR sensor, DHT-11 sensor, IR sensors, LCD display, fan and lamp. There are two pair sensors, each kept at certain distance from the other. One pair of sensor consists of a transmitter and a receiver, kept exactly opposite to each other. The transmitting part emits modulated IR light which is received at the receiver end and fed to a microcontroller of arduino UNO family. </a:t>
            </a:r>
            <a:endParaRPr sz="1200" b="0">
              <a:latin typeface="Arial"/>
              <a:ea typeface="Arial"/>
              <a:cs typeface="Arial"/>
              <a:sym typeface="Arial"/>
            </a:endParaRPr>
          </a:p>
          <a:p>
            <a:pPr marL="0" lvl="0" indent="0" algn="l" rtl="0">
              <a:lnSpc>
                <a:spcPct val="115000"/>
              </a:lnSpc>
              <a:spcBef>
                <a:spcPts val="0"/>
              </a:spcBef>
              <a:spcAft>
                <a:spcPts val="1600"/>
              </a:spcAft>
              <a:buNone/>
            </a:pPr>
            <a:endParaRPr sz="1000" b="0">
              <a:latin typeface="Lato"/>
              <a:ea typeface="Lato"/>
              <a:cs typeface="Lato"/>
              <a:sym typeface="Lato"/>
            </a:endParaRPr>
          </a:p>
        </p:txBody>
      </p:sp>
      <p:pic>
        <p:nvPicPr>
          <p:cNvPr id="80" name="Google Shape;80;p14" descr="Book titled, &quot;Made To Stick,&quot; standing on its side"/>
          <p:cNvPicPr preferRelativeResize="0"/>
          <p:nvPr/>
        </p:nvPicPr>
        <p:blipFill>
          <a:blip r:embed="rId3">
            <a:alphaModFix/>
          </a:blip>
          <a:stretch>
            <a:fillRect/>
          </a:stretch>
        </p:blipFill>
        <p:spPr>
          <a:xfrm>
            <a:off x="7343776" y="2804500"/>
            <a:ext cx="1572275" cy="2051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283100" y="712150"/>
            <a:ext cx="4794300" cy="914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System Design!</a:t>
            </a:r>
            <a:endParaRPr/>
          </a:p>
        </p:txBody>
      </p:sp>
      <p:sp>
        <p:nvSpPr>
          <p:cNvPr id="99" name="Google Shape;99;p17"/>
          <p:cNvSpPr txBox="1"/>
          <p:nvPr/>
        </p:nvSpPr>
        <p:spPr>
          <a:xfrm>
            <a:off x="410679" y="1790012"/>
            <a:ext cx="8322642" cy="1563475"/>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Clr>
                <a:schemeClr val="dk2"/>
              </a:buClr>
              <a:buSzPts val="1100"/>
              <a:buFont typeface="Arial"/>
              <a:buNone/>
            </a:pPr>
            <a:r>
              <a:rPr lang="en" sz="1600" dirty="0">
                <a:solidFill>
                  <a:schemeClr val="accent5"/>
                </a:solidFill>
                <a:latin typeface="Lato"/>
                <a:ea typeface="Lato"/>
                <a:cs typeface="Lato"/>
                <a:sym typeface="Lato"/>
              </a:rPr>
              <a:t>In this project we are using </a:t>
            </a:r>
            <a:r>
              <a:rPr lang="en" sz="1600" dirty="0" err="1">
                <a:solidFill>
                  <a:schemeClr val="accent5"/>
                </a:solidFill>
                <a:latin typeface="Lato"/>
                <a:ea typeface="Lato"/>
                <a:cs typeface="Lato"/>
                <a:sym typeface="Lato"/>
              </a:rPr>
              <a:t>arduino</a:t>
            </a:r>
            <a:r>
              <a:rPr lang="en" sz="1600" dirty="0">
                <a:solidFill>
                  <a:schemeClr val="accent5"/>
                </a:solidFill>
                <a:latin typeface="Lato"/>
                <a:ea typeface="Lato"/>
                <a:cs typeface="Lato"/>
                <a:sym typeface="Lato"/>
              </a:rPr>
              <a:t> </a:t>
            </a:r>
            <a:r>
              <a:rPr lang="en" sz="1600" dirty="0" err="1">
                <a:solidFill>
                  <a:schemeClr val="accent5"/>
                </a:solidFill>
                <a:latin typeface="Lato"/>
                <a:ea typeface="Lato"/>
                <a:cs typeface="Lato"/>
                <a:sym typeface="Lato"/>
              </a:rPr>
              <a:t>uno</a:t>
            </a:r>
            <a:r>
              <a:rPr lang="en" sz="1600" dirty="0">
                <a:solidFill>
                  <a:schemeClr val="accent5"/>
                </a:solidFill>
                <a:latin typeface="Lato"/>
                <a:ea typeface="Lato"/>
                <a:cs typeface="Lato"/>
                <a:sym typeface="Lato"/>
              </a:rPr>
              <a:t>, </a:t>
            </a:r>
            <a:r>
              <a:rPr lang="en" sz="1600" dirty="0" err="1">
                <a:solidFill>
                  <a:schemeClr val="accent5"/>
                </a:solidFill>
                <a:latin typeface="Lato"/>
                <a:ea typeface="Lato"/>
                <a:cs typeface="Lato"/>
                <a:sym typeface="Lato"/>
              </a:rPr>
              <a:t>ldr</a:t>
            </a:r>
            <a:r>
              <a:rPr lang="en" sz="1600" dirty="0">
                <a:solidFill>
                  <a:schemeClr val="accent5"/>
                </a:solidFill>
                <a:latin typeface="Lato"/>
                <a:ea typeface="Lato"/>
                <a:cs typeface="Lato"/>
                <a:sym typeface="Lato"/>
              </a:rPr>
              <a:t> sensor, dht-11 sensor, </a:t>
            </a:r>
            <a:r>
              <a:rPr lang="en" sz="1600" dirty="0" err="1">
                <a:solidFill>
                  <a:schemeClr val="accent5"/>
                </a:solidFill>
                <a:latin typeface="Lato"/>
                <a:ea typeface="Lato"/>
                <a:cs typeface="Lato"/>
                <a:sym typeface="Lato"/>
              </a:rPr>
              <a:t>ir</a:t>
            </a:r>
            <a:r>
              <a:rPr lang="en" sz="1600" dirty="0">
                <a:solidFill>
                  <a:schemeClr val="accent5"/>
                </a:solidFill>
                <a:latin typeface="Lato"/>
                <a:ea typeface="Lato"/>
                <a:cs typeface="Lato"/>
                <a:sym typeface="Lato"/>
              </a:rPr>
              <a:t> sensors, </a:t>
            </a:r>
            <a:r>
              <a:rPr lang="en" sz="1600" dirty="0" err="1">
                <a:solidFill>
                  <a:schemeClr val="accent5"/>
                </a:solidFill>
                <a:latin typeface="Lato"/>
                <a:ea typeface="Lato"/>
                <a:cs typeface="Lato"/>
                <a:sym typeface="Lato"/>
              </a:rPr>
              <a:t>lcd</a:t>
            </a:r>
            <a:r>
              <a:rPr lang="en" sz="1600" dirty="0">
                <a:solidFill>
                  <a:schemeClr val="accent5"/>
                </a:solidFill>
                <a:latin typeface="Lato"/>
                <a:ea typeface="Lato"/>
                <a:cs typeface="Lato"/>
                <a:sym typeface="Lato"/>
              </a:rPr>
              <a:t> display, fan and lamp. There are two pair sensors, each kept at certain distance from the other. One pair of sensor consists of a transmitter and a receiver, kept exactly opposite to each other.</a:t>
            </a:r>
            <a:endParaRPr sz="1600" dirty="0">
              <a:solidFill>
                <a:schemeClr val="accent5"/>
              </a:solidFill>
              <a:latin typeface="Lato"/>
              <a:ea typeface="Lato"/>
              <a:cs typeface="Lato"/>
              <a:sym typeface="Lato"/>
            </a:endParaRPr>
          </a:p>
          <a:p>
            <a:pPr marL="0" lvl="0" indent="0" algn="l" rtl="0">
              <a:spcBef>
                <a:spcPts val="0"/>
              </a:spcBef>
              <a:spcAft>
                <a:spcPts val="0"/>
              </a:spcAft>
              <a:buNone/>
            </a:pPr>
            <a:endParaRPr sz="1600" dirty="0">
              <a:solidFill>
                <a:schemeClr val="accent5"/>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5" name="Google Shape;105;p18"/>
          <p:cNvPicPr preferRelativeResize="0"/>
          <p:nvPr/>
        </p:nvPicPr>
        <p:blipFill>
          <a:blip r:embed="rId3">
            <a:alphaModFix/>
          </a:blip>
          <a:stretch>
            <a:fillRect/>
          </a:stretch>
        </p:blipFill>
        <p:spPr>
          <a:xfrm>
            <a:off x="283100" y="712150"/>
            <a:ext cx="6244200" cy="3835500"/>
          </a:xfrm>
          <a:prstGeom prst="rect">
            <a:avLst/>
          </a:prstGeom>
          <a:noFill/>
          <a:ln>
            <a:noFill/>
          </a:ln>
        </p:spPr>
      </p:pic>
      <p:grpSp>
        <p:nvGrpSpPr>
          <p:cNvPr id="106" name="Google Shape;106;p18"/>
          <p:cNvGrpSpPr/>
          <p:nvPr/>
        </p:nvGrpSpPr>
        <p:grpSpPr>
          <a:xfrm>
            <a:off x="6819188" y="1361372"/>
            <a:ext cx="2212050" cy="2537076"/>
            <a:chOff x="6803275" y="395363"/>
            <a:chExt cx="2212050" cy="2537076"/>
          </a:xfrm>
        </p:grpSpPr>
        <p:pic>
          <p:nvPicPr>
            <p:cNvPr id="107" name="Google Shape;107;p18"/>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108" name="Google Shape;108;p18"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109" name="Google Shape;109;p18"/>
            <p:cNvSpPr txBox="1"/>
            <p:nvPr/>
          </p:nvSpPr>
          <p:spPr>
            <a:xfrm>
              <a:off x="6944800" y="826156"/>
              <a:ext cx="1929000" cy="20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b="1">
                  <a:solidFill>
                    <a:schemeClr val="dk1"/>
                  </a:solidFill>
                  <a:latin typeface="Raleway"/>
                  <a:ea typeface="Raleway"/>
                  <a:cs typeface="Raleway"/>
                  <a:sym typeface="Raleway"/>
                </a:rPr>
                <a:t>Block Diagram</a:t>
              </a:r>
              <a:endParaRPr b="1">
                <a:solidFill>
                  <a:schemeClr val="dk1"/>
                </a:solidFill>
                <a:latin typeface="Raleway"/>
                <a:ea typeface="Raleway"/>
                <a:cs typeface="Raleway"/>
                <a:sym typeface="Raleway"/>
              </a:endParaRPr>
            </a:p>
            <a:p>
              <a:pPr marL="0" lvl="0" indent="0" algn="l" rtl="0">
                <a:spcBef>
                  <a:spcPts val="800"/>
                </a:spcBef>
                <a:spcAft>
                  <a:spcPts val="800"/>
                </a:spcAft>
                <a:buNone/>
              </a:pPr>
              <a:r>
                <a:rPr lang="en" sz="1200">
                  <a:solidFill>
                    <a:schemeClr val="dk2"/>
                  </a:solidFill>
                  <a:latin typeface="Raleway"/>
                  <a:ea typeface="Raleway"/>
                  <a:cs typeface="Raleway"/>
                  <a:sym typeface="Raleway"/>
                </a:rPr>
                <a:t>This is an block diagram for our system.</a:t>
              </a:r>
              <a:endParaRPr sz="1200" b="1">
                <a:solidFill>
                  <a:schemeClr val="dk2"/>
                </a:solidFill>
                <a:latin typeface="Raleway"/>
                <a:ea typeface="Raleway"/>
                <a:cs typeface="Raleway"/>
                <a:sym typeface="Raleway"/>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grpSp>
        <p:nvGrpSpPr>
          <p:cNvPr id="115" name="Google Shape;115;p19"/>
          <p:cNvGrpSpPr/>
          <p:nvPr/>
        </p:nvGrpSpPr>
        <p:grpSpPr>
          <a:xfrm>
            <a:off x="265886" y="595859"/>
            <a:ext cx="2212050" cy="2537076"/>
            <a:chOff x="6803275" y="395363"/>
            <a:chExt cx="2212050" cy="2537076"/>
          </a:xfrm>
        </p:grpSpPr>
        <p:pic>
          <p:nvPicPr>
            <p:cNvPr id="116" name="Google Shape;116;p19"/>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id="117" name="Google Shape;117;p19" descr="Piece of duct tape sticking a note to the slide"/>
            <p:cNvPicPr preferRelativeResize="0"/>
            <p:nvPr/>
          </p:nvPicPr>
          <p:blipFill rotWithShape="1">
            <a:blip r:embed="rId4">
              <a:alphaModFix/>
            </a:blip>
            <a:srcRect l="9244" t="5926" r="2118" b="10011"/>
            <a:stretch/>
          </p:blipFill>
          <p:spPr>
            <a:xfrm rot="154826">
              <a:off x="7370663" y="419419"/>
              <a:ext cx="1077273" cy="382687"/>
            </a:xfrm>
            <a:prstGeom prst="rect">
              <a:avLst/>
            </a:prstGeom>
            <a:noFill/>
            <a:ln>
              <a:noFill/>
            </a:ln>
          </p:spPr>
        </p:pic>
        <p:sp>
          <p:nvSpPr>
            <p:cNvPr id="118" name="Google Shape;118;p19"/>
            <p:cNvSpPr txBox="1"/>
            <p:nvPr/>
          </p:nvSpPr>
          <p:spPr>
            <a:xfrm>
              <a:off x="6944800" y="684231"/>
              <a:ext cx="1929000" cy="20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b="1">
                  <a:solidFill>
                    <a:schemeClr val="dk1"/>
                  </a:solidFill>
                  <a:latin typeface="Raleway"/>
                  <a:ea typeface="Raleway"/>
                  <a:cs typeface="Raleway"/>
                  <a:sym typeface="Raleway"/>
                </a:rPr>
                <a:t>PCB Layout</a:t>
              </a:r>
              <a:endParaRPr b="1">
                <a:solidFill>
                  <a:schemeClr val="dk1"/>
                </a:solidFill>
                <a:latin typeface="Raleway"/>
                <a:ea typeface="Raleway"/>
                <a:cs typeface="Raleway"/>
                <a:sym typeface="Raleway"/>
              </a:endParaRPr>
            </a:p>
            <a:p>
              <a:pPr marL="0" lvl="0" indent="0" algn="l" rtl="0">
                <a:spcBef>
                  <a:spcPts val="800"/>
                </a:spcBef>
                <a:spcAft>
                  <a:spcPts val="800"/>
                </a:spcAft>
                <a:buNone/>
              </a:pPr>
              <a:r>
                <a:rPr lang="en" sz="1200">
                  <a:solidFill>
                    <a:schemeClr val="dk2"/>
                  </a:solidFill>
                  <a:latin typeface="Raleway"/>
                  <a:ea typeface="Raleway"/>
                  <a:cs typeface="Raleway"/>
                  <a:sym typeface="Raleway"/>
                </a:rPr>
                <a:t>PCB means Printed Circuit Board on which we have soldered our connections.</a:t>
              </a:r>
              <a:endParaRPr sz="1200" b="1">
                <a:solidFill>
                  <a:schemeClr val="dk2"/>
                </a:solidFill>
                <a:latin typeface="Raleway"/>
                <a:ea typeface="Raleway"/>
                <a:cs typeface="Raleway"/>
                <a:sym typeface="Raleway"/>
              </a:endParaRPr>
            </a:p>
          </p:txBody>
        </p:sp>
      </p:grpSp>
      <p:pic>
        <p:nvPicPr>
          <p:cNvPr id="119" name="Google Shape;119;p19"/>
          <p:cNvPicPr preferRelativeResize="0"/>
          <p:nvPr/>
        </p:nvPicPr>
        <p:blipFill>
          <a:blip r:embed="rId5">
            <a:alphaModFix/>
          </a:blip>
          <a:stretch>
            <a:fillRect/>
          </a:stretch>
        </p:blipFill>
        <p:spPr>
          <a:xfrm>
            <a:off x="2633915" y="884727"/>
            <a:ext cx="6244199" cy="3835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0"/>
          <p:cNvSpPr txBox="1"/>
          <p:nvPr/>
        </p:nvSpPr>
        <p:spPr>
          <a:xfrm>
            <a:off x="3668525" y="1969725"/>
            <a:ext cx="2779800" cy="4066500"/>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Resistor</a:t>
            </a:r>
            <a:endParaRPr sz="1300" dirty="0">
              <a:solidFill>
                <a:schemeClr val="accent5"/>
              </a:solidFill>
            </a:endParaRPr>
          </a:p>
          <a:p>
            <a:pPr marL="0" marR="38100" lvl="0" indent="0" algn="just" rtl="0">
              <a:lnSpc>
                <a:spcPct val="115000"/>
              </a:lnSpc>
              <a:spcBef>
                <a:spcPts val="0"/>
              </a:spcBef>
              <a:spcAft>
                <a:spcPts val="0"/>
              </a:spcAft>
              <a:buNone/>
            </a:pP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Fuse</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Bulb Holder</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Cables and Connectors</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LED</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Resistors</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Capacitors</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a:t>
            </a:r>
            <a:r>
              <a:rPr lang="en" sz="900" dirty="0">
                <a:solidFill>
                  <a:schemeClr val="accent5"/>
                </a:solidFill>
                <a:latin typeface="Times New Roman"/>
                <a:ea typeface="Times New Roman"/>
                <a:cs typeface="Times New Roman"/>
                <a:sym typeface="Times New Roman"/>
              </a:rPr>
              <a:t>                    </a:t>
            </a:r>
            <a:endParaRPr sz="1600" dirty="0">
              <a:solidFill>
                <a:schemeClr val="accent5"/>
              </a:solidFill>
              <a:latin typeface="Lato"/>
              <a:ea typeface="Lato"/>
              <a:cs typeface="Lato"/>
              <a:sym typeface="Lato"/>
            </a:endParaRPr>
          </a:p>
        </p:txBody>
      </p:sp>
      <p:sp>
        <p:nvSpPr>
          <p:cNvPr id="125" name="Google Shape;125;p20"/>
          <p:cNvSpPr txBox="1"/>
          <p:nvPr/>
        </p:nvSpPr>
        <p:spPr>
          <a:xfrm>
            <a:off x="538925" y="1957175"/>
            <a:ext cx="2723100" cy="4112700"/>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Transformer</a:t>
            </a:r>
            <a:endParaRPr sz="1300" dirty="0">
              <a:solidFill>
                <a:schemeClr val="accent5"/>
              </a:solidFill>
            </a:endParaRPr>
          </a:p>
          <a:p>
            <a:pPr marL="0" marR="38100" lvl="0" indent="0" algn="just" rtl="0">
              <a:lnSpc>
                <a:spcPct val="115000"/>
              </a:lnSpc>
              <a:spcBef>
                <a:spcPts val="0"/>
              </a:spcBef>
              <a:spcAft>
                <a:spcPts val="0"/>
              </a:spcAft>
              <a:buNone/>
            </a:pP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Arduino</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LCD Display</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DHT-11 Sensor</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Infrared LED</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IR Sensor</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LDR Sensor</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 </a:t>
            </a:r>
            <a:endParaRPr sz="1300" dirty="0">
              <a:solidFill>
                <a:schemeClr val="accent5"/>
              </a:solidFill>
            </a:endParaRPr>
          </a:p>
          <a:p>
            <a:pPr marL="0" lvl="0" indent="0" algn="l" rtl="0">
              <a:spcBef>
                <a:spcPts val="0"/>
              </a:spcBef>
              <a:spcAft>
                <a:spcPts val="0"/>
              </a:spcAft>
              <a:buNone/>
            </a:pPr>
            <a:endParaRPr sz="1600" dirty="0">
              <a:solidFill>
                <a:schemeClr val="accent5"/>
              </a:solidFill>
              <a:latin typeface="Lato"/>
              <a:ea typeface="Lato"/>
              <a:cs typeface="Lato"/>
              <a:sym typeface="Lato"/>
            </a:endParaRPr>
          </a:p>
        </p:txBody>
      </p:sp>
      <p:sp>
        <p:nvSpPr>
          <p:cNvPr id="126" name="Google Shape;126;p20"/>
          <p:cNvSpPr txBox="1">
            <a:spLocks noGrp="1"/>
          </p:cNvSpPr>
          <p:nvPr>
            <p:ph type="title"/>
          </p:nvPr>
        </p:nvSpPr>
        <p:spPr>
          <a:xfrm>
            <a:off x="283100" y="712150"/>
            <a:ext cx="8784300" cy="83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600"/>
              <a:t>Hardware Required with Description</a:t>
            </a:r>
            <a:endParaRPr sz="3600"/>
          </a:p>
        </p:txBody>
      </p:sp>
      <p:sp>
        <p:nvSpPr>
          <p:cNvPr id="127" name="Google Shape;127;p20"/>
          <p:cNvSpPr txBox="1"/>
          <p:nvPr/>
        </p:nvSpPr>
        <p:spPr>
          <a:xfrm>
            <a:off x="434925" y="1569525"/>
            <a:ext cx="8518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accent5"/>
                </a:solidFill>
                <a:latin typeface="Lato"/>
                <a:ea typeface="Lato"/>
                <a:cs typeface="Lato"/>
                <a:sym typeface="Lato"/>
              </a:rPr>
              <a:t>Here’s a list of the hardware parts required for the project:</a:t>
            </a:r>
            <a:endParaRPr>
              <a:solidFill>
                <a:schemeClr val="accent5"/>
              </a:solidFill>
              <a:latin typeface="Lato"/>
              <a:ea typeface="Lato"/>
              <a:cs typeface="Lato"/>
              <a:sym typeface="Lato"/>
            </a:endParaRPr>
          </a:p>
        </p:txBody>
      </p:sp>
      <p:sp>
        <p:nvSpPr>
          <p:cNvPr id="128" name="Google Shape;128;p20"/>
          <p:cNvSpPr txBox="1"/>
          <p:nvPr/>
        </p:nvSpPr>
        <p:spPr>
          <a:xfrm>
            <a:off x="6750850" y="1947725"/>
            <a:ext cx="2269200" cy="2149020"/>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Diode</a:t>
            </a:r>
            <a:endParaRPr sz="1300" dirty="0">
              <a:solidFill>
                <a:schemeClr val="accent5"/>
              </a:solidFill>
            </a:endParaRPr>
          </a:p>
          <a:p>
            <a:pPr marL="0" marR="38100" lvl="0" indent="0" algn="just" rtl="0">
              <a:lnSpc>
                <a:spcPct val="115000"/>
              </a:lnSpc>
              <a:spcBef>
                <a:spcPts val="0"/>
              </a:spcBef>
              <a:spcAft>
                <a:spcPts val="0"/>
              </a:spcAft>
              <a:buNone/>
            </a:pPr>
            <a:endParaRPr sz="900" dirty="0">
              <a:solidFill>
                <a:schemeClr val="accent5"/>
              </a:solidFill>
              <a:latin typeface="Times New Roman"/>
              <a:ea typeface="Times New Roman"/>
              <a:cs typeface="Times New Roman"/>
              <a:sym typeface="Times New Roman"/>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Lamp</a:t>
            </a:r>
            <a:endParaRPr sz="1300" dirty="0">
              <a:solidFill>
                <a:schemeClr val="accent5"/>
              </a:solidFill>
            </a:endParaRPr>
          </a:p>
          <a:p>
            <a:pPr marL="0" marR="38100" lvl="0" indent="0" algn="just" rtl="0">
              <a:lnSpc>
                <a:spcPct val="115000"/>
              </a:lnSpc>
              <a:spcBef>
                <a:spcPts val="0"/>
              </a:spcBef>
              <a:spcAft>
                <a:spcPts val="0"/>
              </a:spcAft>
              <a:buNone/>
            </a:pPr>
            <a:endParaRPr sz="1300" dirty="0">
              <a:solidFill>
                <a:schemeClr val="accent5"/>
              </a:solidFill>
            </a:endParaRPr>
          </a:p>
          <a:p>
            <a:pPr marL="0" marR="38100" lvl="0" indent="0" algn="just" rtl="0">
              <a:lnSpc>
                <a:spcPct val="115000"/>
              </a:lnSpc>
              <a:spcBef>
                <a:spcPts val="0"/>
              </a:spcBef>
              <a:spcAft>
                <a:spcPts val="0"/>
              </a:spcAft>
              <a:buNone/>
            </a:pPr>
            <a:r>
              <a:rPr lang="en" sz="1300" dirty="0">
                <a:solidFill>
                  <a:schemeClr val="accent5"/>
                </a:solidFill>
              </a:rPr>
              <a:t>Fan</a:t>
            </a:r>
            <a:endParaRPr sz="1300" dirty="0">
              <a:solidFill>
                <a:schemeClr val="accent5"/>
              </a:solidFill>
            </a:endParaRPr>
          </a:p>
          <a:p>
            <a:pPr marL="0" marR="38100" lvl="0" indent="0" algn="just" rtl="0">
              <a:lnSpc>
                <a:spcPct val="115000"/>
              </a:lnSpc>
              <a:spcBef>
                <a:spcPts val="0"/>
              </a:spcBef>
              <a:spcAft>
                <a:spcPts val="0"/>
              </a:spcAft>
              <a:buNone/>
            </a:pPr>
            <a:endParaRPr sz="1100" dirty="0">
              <a:solidFill>
                <a:schemeClr val="accent5"/>
              </a:solidFill>
            </a:endParaRPr>
          </a:p>
          <a:p>
            <a:pPr marL="0" marR="38100" lvl="0" indent="0" algn="just" rtl="0">
              <a:lnSpc>
                <a:spcPct val="115000"/>
              </a:lnSpc>
              <a:spcBef>
                <a:spcPts val="0"/>
              </a:spcBef>
              <a:spcAft>
                <a:spcPts val="0"/>
              </a:spcAft>
              <a:buNone/>
            </a:pPr>
            <a:r>
              <a:rPr lang="en" sz="1300" dirty="0">
                <a:solidFill>
                  <a:schemeClr val="accent5"/>
                </a:solidFill>
              </a:rPr>
              <a:t>Relay</a:t>
            </a:r>
            <a:endParaRPr sz="1300" dirty="0">
              <a:solidFill>
                <a:schemeClr val="accent5"/>
              </a:solidFill>
            </a:endParaRPr>
          </a:p>
          <a:p>
            <a:pPr marL="0" marR="38100" lvl="0" indent="0" algn="just" rtl="0">
              <a:lnSpc>
                <a:spcPct val="115000"/>
              </a:lnSpc>
              <a:spcBef>
                <a:spcPts val="0"/>
              </a:spcBef>
              <a:spcAft>
                <a:spcPts val="0"/>
              </a:spcAft>
              <a:buNone/>
            </a:pPr>
            <a:endParaRPr sz="1300" dirty="0">
              <a:solidFill>
                <a:schemeClr val="accent5"/>
              </a:solidFill>
            </a:endParaRPr>
          </a:p>
          <a:p>
            <a:pPr marL="0" marR="38100" lvl="0" indent="0" algn="just" rtl="0">
              <a:lnSpc>
                <a:spcPct val="115000"/>
              </a:lnSpc>
              <a:spcBef>
                <a:spcPts val="0"/>
              </a:spcBef>
              <a:spcAft>
                <a:spcPts val="0"/>
              </a:spcAft>
              <a:buClr>
                <a:schemeClr val="dk2"/>
              </a:buClr>
              <a:buSzPts val="1100"/>
              <a:buFont typeface="Arial"/>
              <a:buNone/>
            </a:pPr>
            <a:r>
              <a:rPr lang="en" sz="1300" dirty="0">
                <a:solidFill>
                  <a:schemeClr val="accent5"/>
                </a:solidFill>
              </a:rPr>
              <a:t>Transistors</a:t>
            </a:r>
            <a:endParaRPr sz="1300" dirty="0">
              <a:solidFill>
                <a:schemeClr val="accent5"/>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1"/>
          <p:cNvSpPr txBox="1">
            <a:spLocks noGrp="1"/>
          </p:cNvSpPr>
          <p:nvPr>
            <p:ph type="title"/>
          </p:nvPr>
        </p:nvSpPr>
        <p:spPr>
          <a:xfrm>
            <a:off x="283100" y="712143"/>
            <a:ext cx="6244200" cy="847800"/>
          </a:xfrm>
          <a:prstGeom prst="rect">
            <a:avLst/>
          </a:prstGeom>
        </p:spPr>
        <p:txBody>
          <a:bodyPr spcFirstLastPara="1" wrap="square" lIns="91425" tIns="91425" rIns="91425" bIns="91425" anchor="ctr" anchorCtr="0">
            <a:noAutofit/>
          </a:bodyPr>
          <a:lstStyle/>
          <a:p>
            <a:pPr marL="457200" lvl="0" indent="-533400" algn="l" rtl="0">
              <a:spcBef>
                <a:spcPts val="0"/>
              </a:spcBef>
              <a:spcAft>
                <a:spcPts val="0"/>
              </a:spcAft>
              <a:buSzPts val="4800"/>
              <a:buAutoNum type="arabicPeriod"/>
            </a:pPr>
            <a:r>
              <a:rPr lang="en"/>
              <a:t>Arduino</a:t>
            </a:r>
            <a:endParaRPr/>
          </a:p>
        </p:txBody>
      </p:sp>
      <p:sp>
        <p:nvSpPr>
          <p:cNvPr id="134" name="Google Shape;134;p21"/>
          <p:cNvSpPr txBox="1"/>
          <p:nvPr/>
        </p:nvSpPr>
        <p:spPr>
          <a:xfrm>
            <a:off x="491650" y="1578975"/>
            <a:ext cx="3375575" cy="2662237"/>
          </a:xfrm>
          <a:prstGeom prst="rect">
            <a:avLst/>
          </a:prstGeom>
          <a:noFill/>
          <a:ln>
            <a:noFill/>
          </a:ln>
        </p:spPr>
        <p:txBody>
          <a:bodyPr spcFirstLastPara="1" wrap="square" lIns="91425" tIns="91425" rIns="91425" bIns="91425" anchor="t" anchorCtr="0">
            <a:spAutoFit/>
          </a:bodyPr>
          <a:lstStyle/>
          <a:p>
            <a:pPr marL="0" marR="38100" lvl="0" indent="0" algn="just" rtl="0">
              <a:lnSpc>
                <a:spcPct val="115000"/>
              </a:lnSpc>
              <a:spcBef>
                <a:spcPts val="0"/>
              </a:spcBef>
              <a:spcAft>
                <a:spcPts val="0"/>
              </a:spcAft>
              <a:buClr>
                <a:schemeClr val="dk2"/>
              </a:buClr>
              <a:buSzPts val="1100"/>
              <a:buFont typeface="Arial"/>
              <a:buNone/>
            </a:pPr>
            <a:r>
              <a:rPr lang="en">
                <a:solidFill>
                  <a:srgbClr val="FFBA00"/>
                </a:solidFill>
                <a:latin typeface="Lato"/>
                <a:ea typeface="Lato"/>
                <a:cs typeface="Lato"/>
                <a:sym typeface="Lato"/>
              </a:rPr>
              <a:t>Arduino is an open-source platform used for building electronics projects. Arduino consists of both a physical programmable circuit board (often referred to as a microcontroller) and a piece of software, or IDE (Integrated Development Environment) that runs on your computer, used to write and upload computer code to the physical board.</a:t>
            </a:r>
            <a:endParaRPr>
              <a:solidFill>
                <a:srgbClr val="FFBA00"/>
              </a:solidFill>
              <a:latin typeface="Lato"/>
              <a:ea typeface="Lato"/>
              <a:cs typeface="Lato"/>
              <a:sym typeface="Lato"/>
            </a:endParaRPr>
          </a:p>
        </p:txBody>
      </p:sp>
      <p:pic>
        <p:nvPicPr>
          <p:cNvPr id="135" name="Google Shape;135;p21"/>
          <p:cNvPicPr preferRelativeResize="0"/>
          <p:nvPr/>
        </p:nvPicPr>
        <p:blipFill>
          <a:blip r:embed="rId3">
            <a:alphaModFix/>
          </a:blip>
          <a:stretch>
            <a:fillRect/>
          </a:stretch>
        </p:blipFill>
        <p:spPr>
          <a:xfrm>
            <a:off x="3978612" y="2697961"/>
            <a:ext cx="4066008" cy="2373312"/>
          </a:xfrm>
          <a:prstGeom prst="rect">
            <a:avLst/>
          </a:prstGeom>
          <a:noFill/>
          <a:ln>
            <a:noFill/>
          </a:ln>
        </p:spPr>
      </p:pic>
      <p:grpSp>
        <p:nvGrpSpPr>
          <p:cNvPr id="136" name="Google Shape;136;p21"/>
          <p:cNvGrpSpPr/>
          <p:nvPr/>
        </p:nvGrpSpPr>
        <p:grpSpPr>
          <a:xfrm>
            <a:off x="6648850" y="40145"/>
            <a:ext cx="2212050" cy="2537076"/>
            <a:chOff x="6803275" y="395363"/>
            <a:chExt cx="2212050" cy="2537076"/>
          </a:xfrm>
        </p:grpSpPr>
        <p:pic>
          <p:nvPicPr>
            <p:cNvPr id="137" name="Google Shape;137;p21"/>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id="138" name="Google Shape;138;p21" descr="Piece of duct tape sticking a note to the slide"/>
            <p:cNvPicPr preferRelativeResize="0"/>
            <p:nvPr/>
          </p:nvPicPr>
          <p:blipFill rotWithShape="1">
            <a:blip r:embed="rId5">
              <a:alphaModFix/>
            </a:blip>
            <a:srcRect l="9244" t="5926" r="2118" b="10011"/>
            <a:stretch/>
          </p:blipFill>
          <p:spPr>
            <a:xfrm rot="154826">
              <a:off x="7370663" y="419419"/>
              <a:ext cx="1077273" cy="382687"/>
            </a:xfrm>
            <a:prstGeom prst="rect">
              <a:avLst/>
            </a:prstGeom>
            <a:noFill/>
            <a:ln>
              <a:noFill/>
            </a:ln>
          </p:spPr>
        </p:pic>
        <p:sp>
          <p:nvSpPr>
            <p:cNvPr id="139" name="Google Shape;139;p21"/>
            <p:cNvSpPr txBox="1"/>
            <p:nvPr/>
          </p:nvSpPr>
          <p:spPr>
            <a:xfrm>
              <a:off x="6944800" y="684231"/>
              <a:ext cx="1929000" cy="20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buFont typeface="Arial"/>
                <a:buNone/>
              </a:pPr>
              <a:r>
                <a:rPr lang="en" b="1">
                  <a:solidFill>
                    <a:schemeClr val="dk1"/>
                  </a:solidFill>
                  <a:latin typeface="Raleway"/>
                  <a:ea typeface="Raleway"/>
                  <a:cs typeface="Raleway"/>
                  <a:sym typeface="Raleway"/>
                </a:rPr>
                <a:t>Powering of UNO</a:t>
              </a:r>
              <a:endParaRPr b="1">
                <a:solidFill>
                  <a:schemeClr val="dk1"/>
                </a:solidFill>
                <a:latin typeface="Raleway"/>
                <a:ea typeface="Raleway"/>
                <a:cs typeface="Raleway"/>
                <a:sym typeface="Raleway"/>
              </a:endParaRPr>
            </a:p>
            <a:p>
              <a:pPr marL="0" lvl="0" indent="0" algn="l" rtl="0">
                <a:spcBef>
                  <a:spcPts val="800"/>
                </a:spcBef>
                <a:spcAft>
                  <a:spcPts val="800"/>
                </a:spcAft>
                <a:buNone/>
              </a:pPr>
              <a:r>
                <a:rPr lang="en" sz="1200">
                  <a:solidFill>
                    <a:schemeClr val="dk2"/>
                  </a:solidFill>
                  <a:latin typeface="Raleway"/>
                  <a:ea typeface="Raleway"/>
                  <a:cs typeface="Raleway"/>
                  <a:sym typeface="Raleway"/>
                </a:rPr>
                <a:t>Arduino Uno can be powered by using a single usb cable only and can be connected (i.e. physically and code) with any computer using the same.</a:t>
              </a:r>
              <a:endParaRPr sz="1200" b="1">
                <a:solidFill>
                  <a:schemeClr val="dk2"/>
                </a:solidFill>
                <a:latin typeface="Raleway"/>
                <a:ea typeface="Raleway"/>
                <a:cs typeface="Raleway"/>
                <a:sym typeface="Raleway"/>
              </a:endParaRPr>
            </a:p>
          </p:txBody>
        </p:sp>
      </p:grpSp>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TotalTime>
  <Words>2256</Words>
  <Application>Microsoft Office PowerPoint</Application>
  <PresentationFormat>On-screen Show (16:9)</PresentationFormat>
  <Paragraphs>180</Paragraphs>
  <Slides>29</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Times New Roman</vt:lpstr>
      <vt:lpstr>Raleway</vt:lpstr>
      <vt:lpstr>Arial</vt:lpstr>
      <vt:lpstr>Lato</vt:lpstr>
      <vt:lpstr>Segoe UI</vt:lpstr>
      <vt:lpstr>Swiss</vt:lpstr>
      <vt:lpstr>Home Security System</vt:lpstr>
      <vt:lpstr>Introduction A simple definition of an EMS is a system to control and monitor energy consuming devices, which may include heating and cooling equipment, fans, pumps, dampers, and lighting. Energy management systems can also be used to control refrigeration equipment, industrial processes, or other systems.   </vt:lpstr>
      <vt:lpstr>PowerPoint Presentation</vt:lpstr>
      <vt:lpstr>Abstract</vt:lpstr>
      <vt:lpstr>System Design!</vt:lpstr>
      <vt:lpstr>PowerPoint Presentation</vt:lpstr>
      <vt:lpstr>PowerPoint Presentation</vt:lpstr>
      <vt:lpstr>Hardware Required with Description</vt:lpstr>
      <vt:lpstr>Arduino</vt:lpstr>
      <vt:lpstr>The recommended voltage for most Arduino models is between 6 and 12 Volts, never give voltage more than 20V. The pins on your Arduino are the places where you connect wires to construct a circuit . An Arduino Uno consists of : 3 Ground (GND) 4 5V and 5 3.3V 6 AnalogIn (which reads signals like temperature sensors) 7 Digital (can be used as both input and output pin) 8 PWM (Pulse - Width Modulation , acts as normal pins for connecting wires to breadboard and uno) 9 AREF (Analog Reference pins) Reset Button Power LED</vt:lpstr>
      <vt:lpstr>2. LCD Display</vt:lpstr>
      <vt:lpstr>All LCDs have : 8 Data pins → Carries 8-bit data/command from an external unit like microcontroller. VCC  VEE  GND RS (Register Select) RW (Register Write) EN (Enable Signal) V0 → Sets contrast of lcd by rotating potentiometer knob forward or backward.  Led + → Anode of back light and always connected to Vcc Led - → Cathode of back light and always connected to GND</vt:lpstr>
      <vt:lpstr>VEE → VEE pin is meant for adjusting the contrast of the LCD display and the contrast can be adjusted by varying the voltage at this pin. This is done by connecting one end of a POT to the Vcc (5V), other end to the Ground and connecting the center terminal (wiper) of the POT to the VEE pin.   Register Select (RS) → There are 2 types of registers in every led : Command Register(CR) :  RS = 0 means CR is selected. Data Register(DR) : RS = 1 means DR is selected.  Read Write (RW) →  When RW=1  We want to read data from lcd. When RW=0  We want to write to lcd.  Enable Signal →  When you select the register(Command and Data) and set RW(read -  write) now its time to execute the instruction. </vt:lpstr>
      <vt:lpstr>3.  DHT11 humidity sensor</vt:lpstr>
      <vt:lpstr>4. LDR</vt:lpstr>
      <vt:lpstr>5. LED</vt:lpstr>
      <vt:lpstr>6. DC FAN MOTOR </vt:lpstr>
      <vt:lpstr>DESIGN</vt:lpstr>
      <vt:lpstr>PowerPoint Presentation</vt:lpstr>
      <vt:lpstr>Continuity Test</vt:lpstr>
      <vt:lpstr>Power Testing</vt:lpstr>
      <vt:lpstr>Software Testing</vt:lpstr>
      <vt:lpstr>PowerPoint Presentation</vt:lpstr>
      <vt:lpstr>PowerPoint Presentation</vt:lpstr>
      <vt:lpstr>PowerPoint Presentation</vt:lpstr>
      <vt:lpstr>Conclusion</vt:lpstr>
      <vt:lpstr>Application</vt:lpstr>
      <vt:lpstr>Advantages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Security System</dc:title>
  <cp:lastModifiedBy>11065_Prathamesh Malu</cp:lastModifiedBy>
  <cp:revision>4</cp:revision>
  <dcterms:modified xsi:type="dcterms:W3CDTF">2023-07-08T02:51:19Z</dcterms:modified>
</cp:coreProperties>
</file>